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sldIdLst>
    <p:sldId id="285" r:id="rId2"/>
    <p:sldId id="300" r:id="rId3"/>
    <p:sldId id="301" r:id="rId4"/>
    <p:sldId id="258" r:id="rId5"/>
    <p:sldId id="257" r:id="rId6"/>
    <p:sldId id="262" r:id="rId7"/>
    <p:sldId id="260" r:id="rId8"/>
    <p:sldId id="267" r:id="rId9"/>
    <p:sldId id="286" r:id="rId10"/>
    <p:sldId id="264" r:id="rId11"/>
    <p:sldId id="281" r:id="rId12"/>
    <p:sldId id="287" r:id="rId13"/>
    <p:sldId id="274" r:id="rId14"/>
    <p:sldId id="272" r:id="rId15"/>
    <p:sldId id="276" r:id="rId16"/>
    <p:sldId id="290" r:id="rId17"/>
    <p:sldId id="279" r:id="rId18"/>
    <p:sldId id="289" r:id="rId19"/>
    <p:sldId id="283" r:id="rId20"/>
    <p:sldId id="280" r:id="rId21"/>
    <p:sldId id="288" r:id="rId22"/>
    <p:sldId id="295" r:id="rId23"/>
    <p:sldId id="296" r:id="rId24"/>
    <p:sldId id="297" r:id="rId25"/>
    <p:sldId id="298"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5" d="100"/>
          <a:sy n="85"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073A-E0E2-1164-7881-4E66C475C9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D8D48A-1359-E1BD-48B2-5E303D101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CE7065-E7E3-CABE-FA1E-DC309F4A232C}"/>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5" name="Footer Placeholder 4">
            <a:extLst>
              <a:ext uri="{FF2B5EF4-FFF2-40B4-BE49-F238E27FC236}">
                <a16:creationId xmlns:a16="http://schemas.microsoft.com/office/drawing/2014/main" id="{871D9834-80AC-1728-4746-D6D8D8CA2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EDAFA-3AB1-8C01-2F32-FF292DEDD17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4364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E80-CEFD-293D-B12C-6C9C66E482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8AADC-420F-2A7B-861B-F952649E0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F8D4A-5333-32D9-891B-56BD36AB482F}"/>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5" name="Footer Placeholder 4">
            <a:extLst>
              <a:ext uri="{FF2B5EF4-FFF2-40B4-BE49-F238E27FC236}">
                <a16:creationId xmlns:a16="http://schemas.microsoft.com/office/drawing/2014/main" id="{433512A7-C25F-9ACA-70F5-122E2C590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37326-4D6F-6FCA-79D7-AB7E8259633D}"/>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7193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F3138-0518-E962-F2D7-E8A11230BD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A9C9F-8AB2-4A44-5A81-89A8DCE60B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D7820-ED3D-46E3-4902-C3FAC9C9BABF}"/>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5" name="Footer Placeholder 4">
            <a:extLst>
              <a:ext uri="{FF2B5EF4-FFF2-40B4-BE49-F238E27FC236}">
                <a16:creationId xmlns:a16="http://schemas.microsoft.com/office/drawing/2014/main" id="{3FB62DC1-6930-24B0-2E8D-193F812F8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38AFD-606E-AD23-5E53-0039A6BDA9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58661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C6E4-7098-40D8-1993-779DE20C8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B550B-6527-03E7-A103-996F75BE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710C3-676C-0EBF-EC91-393F805F224A}"/>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5" name="Footer Placeholder 4">
            <a:extLst>
              <a:ext uri="{FF2B5EF4-FFF2-40B4-BE49-F238E27FC236}">
                <a16:creationId xmlns:a16="http://schemas.microsoft.com/office/drawing/2014/main" id="{2D9D86D4-06A0-65CA-7941-12463B5BC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578F2-6723-927B-FE5B-6E313D049D8E}"/>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7558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DDB0-CB0C-EA2D-6F14-81979C7DC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2A54FC-1567-196B-1D79-EB3C69400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72C70A-E89E-114D-38E6-9CBADA20F053}"/>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5" name="Footer Placeholder 4">
            <a:extLst>
              <a:ext uri="{FF2B5EF4-FFF2-40B4-BE49-F238E27FC236}">
                <a16:creationId xmlns:a16="http://schemas.microsoft.com/office/drawing/2014/main" id="{C10B511C-E27E-6F91-CFB2-FD878B185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230DD-55AA-536D-942B-73524839A1C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43190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BAF0-42FF-7556-1C40-17FA2A6E7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B9379-74B9-32CF-1E87-8EDB5D8B21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ADC9D8-670C-B49B-8214-EBC360CF2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B285CC-6DC1-CC31-7D56-EEEE8A8DFCE4}"/>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6" name="Footer Placeholder 5">
            <a:extLst>
              <a:ext uri="{FF2B5EF4-FFF2-40B4-BE49-F238E27FC236}">
                <a16:creationId xmlns:a16="http://schemas.microsoft.com/office/drawing/2014/main" id="{0DEB560D-4C47-B387-F4AA-0C27ED4DD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5D163-06F6-AC70-05FF-BB6E023242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94389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C903-011A-7A9D-1287-FEAEFE8677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3A5DC-95C1-2648-69F9-273F6BC1A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C58ED-852F-ED7C-DB43-A3F42DA099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97301-7212-3F52-0872-1B57C78F6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365E2B-AD95-EC19-0691-126C62D894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5E9CC3-6C2A-CDDC-2F31-1A1AA5523436}"/>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8" name="Footer Placeholder 7">
            <a:extLst>
              <a:ext uri="{FF2B5EF4-FFF2-40B4-BE49-F238E27FC236}">
                <a16:creationId xmlns:a16="http://schemas.microsoft.com/office/drawing/2014/main" id="{B74DC7C2-98B4-E777-C3A9-E306F4C21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015B00-1CF5-7676-72BF-A06C17610B3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7873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F54B-F81E-3B81-A474-96E1AAC931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4ACF58-32F0-3AEF-2B8D-2F2235C07D80}"/>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4" name="Footer Placeholder 3">
            <a:extLst>
              <a:ext uri="{FF2B5EF4-FFF2-40B4-BE49-F238E27FC236}">
                <a16:creationId xmlns:a16="http://schemas.microsoft.com/office/drawing/2014/main" id="{C9DF025B-E6A1-EF88-50D4-38625B94D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CDCD0-B357-654F-4324-30E8C805FAD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95081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CB2559-D1A5-B9FB-2C06-6A44912DBB6D}"/>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3" name="Footer Placeholder 2">
            <a:extLst>
              <a:ext uri="{FF2B5EF4-FFF2-40B4-BE49-F238E27FC236}">
                <a16:creationId xmlns:a16="http://schemas.microsoft.com/office/drawing/2014/main" id="{6B189B56-0214-E3C8-EC30-5BEC41FCBB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5C466-72FB-309C-3618-EEBE90434B9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931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2DB0-2082-4CAF-8C3D-FF0B6AFCE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CD6C2A-BE6C-66C7-C537-C25A4F8F3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959D6-93C0-C7B0-0D96-786BD7A8D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E78E5-0CF5-5964-63B9-9DE265CB6F67}"/>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6" name="Footer Placeholder 5">
            <a:extLst>
              <a:ext uri="{FF2B5EF4-FFF2-40B4-BE49-F238E27FC236}">
                <a16:creationId xmlns:a16="http://schemas.microsoft.com/office/drawing/2014/main" id="{7F2E734E-FC42-2FA4-C0F6-99A8E52F4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6985D-2291-E97E-5552-E3701723AD0E}"/>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257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B898-AE48-3C8C-5A23-DD5CF1CBE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098D1A-F0DD-A98B-5D0D-021F17705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C0AD4-5EE5-8BAD-E8CE-601771135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4BFED-C181-7BDB-FEAC-9AF56B3987B7}"/>
              </a:ext>
            </a:extLst>
          </p:cNvPr>
          <p:cNvSpPr>
            <a:spLocks noGrp="1"/>
          </p:cNvSpPr>
          <p:nvPr>
            <p:ph type="dt" sz="half" idx="10"/>
          </p:nvPr>
        </p:nvSpPr>
        <p:spPr/>
        <p:txBody>
          <a:bodyPr/>
          <a:lstStyle/>
          <a:p>
            <a:fld id="{D208048B-57AF-4F53-BC84-8E0A1033FBEC}" type="datetimeFigureOut">
              <a:rPr lang="en-US" smtClean="0"/>
              <a:t>5/9/2023</a:t>
            </a:fld>
            <a:endParaRPr lang="en-US"/>
          </a:p>
        </p:txBody>
      </p:sp>
      <p:sp>
        <p:nvSpPr>
          <p:cNvPr id="6" name="Footer Placeholder 5">
            <a:extLst>
              <a:ext uri="{FF2B5EF4-FFF2-40B4-BE49-F238E27FC236}">
                <a16:creationId xmlns:a16="http://schemas.microsoft.com/office/drawing/2014/main" id="{0B3F26CB-B762-68FB-9830-A4D01E7E9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64B7E-89E8-69C4-28BC-E554E8A8FD0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4794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A923A-2B4F-27E7-0FFA-0B9365E942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B3DD38-0FD0-9C9C-9ED3-888CA76DC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6E435-AB5D-0810-9F8A-9DDA4D7E4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8048B-57AF-4F53-BC84-8E0A1033FBEC}" type="datetimeFigureOut">
              <a:rPr lang="en-US" smtClean="0"/>
              <a:pPr/>
              <a:t>5/9/2023</a:t>
            </a:fld>
            <a:endParaRPr lang="en-US" dirty="0"/>
          </a:p>
        </p:txBody>
      </p:sp>
      <p:sp>
        <p:nvSpPr>
          <p:cNvPr id="5" name="Footer Placeholder 4">
            <a:extLst>
              <a:ext uri="{FF2B5EF4-FFF2-40B4-BE49-F238E27FC236}">
                <a16:creationId xmlns:a16="http://schemas.microsoft.com/office/drawing/2014/main" id="{3EB61C28-5088-352A-775E-A03353978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ABCF9D-361D-77FF-76CD-EAE7CBAF1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77602474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7.xml"/><Relationship Id="rId4" Type="http://schemas.openxmlformats.org/officeDocument/2006/relationships/image" Target="../media/image6.tm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Video Assisted Thoracic Surgery: Common Conditions treated</a:t>
            </a:r>
          </a:p>
        </p:txBody>
      </p:sp>
      <p:sp>
        <p:nvSpPr>
          <p:cNvPr id="3" name="Subtitle 2"/>
          <p:cNvSpPr>
            <a:spLocks noGrp="1"/>
          </p:cNvSpPr>
          <p:nvPr>
            <p:ph type="subTitle" idx="1"/>
          </p:nvPr>
        </p:nvSpPr>
        <p:spPr/>
        <p:txBody>
          <a:bodyPr/>
          <a:lstStyle/>
          <a:p>
            <a:r>
              <a:rPr lang="en-US" dirty="0"/>
              <a:t>Joss Fernandez MD FACS</a:t>
            </a:r>
          </a:p>
          <a:p>
            <a:r>
              <a:rPr lang="en-US" dirty="0"/>
              <a:t>Boone Heart Surgery</a:t>
            </a:r>
          </a:p>
          <a:p>
            <a:r>
              <a:rPr lang="en-US" dirty="0"/>
              <a:t>May 6, 2023</a:t>
            </a:r>
          </a:p>
        </p:txBody>
      </p:sp>
      <p:sp>
        <p:nvSpPr>
          <p:cNvPr id="4" name="TextBox 3">
            <a:extLst>
              <a:ext uri="{FF2B5EF4-FFF2-40B4-BE49-F238E27FC236}">
                <a16:creationId xmlns:a16="http://schemas.microsoft.com/office/drawing/2014/main" id="{F55EE3C1-4B51-4997-BF73-B87F4967CD9F}"/>
              </a:ext>
            </a:extLst>
          </p:cNvPr>
          <p:cNvSpPr txBox="1"/>
          <p:nvPr/>
        </p:nvSpPr>
        <p:spPr>
          <a:xfrm>
            <a:off x="684213" y="5818257"/>
            <a:ext cx="10719661" cy="707886"/>
          </a:xfrm>
          <a:prstGeom prst="rect">
            <a:avLst/>
          </a:prstGeom>
          <a:noFill/>
          <a:ln>
            <a:solidFill>
              <a:schemeClr val="tx1"/>
            </a:solidFill>
          </a:ln>
        </p:spPr>
        <p:txBody>
          <a:bodyPr wrap="square" rtlCol="0">
            <a:spAutoFit/>
          </a:bodyPr>
          <a:lstStyle/>
          <a:p>
            <a:r>
              <a:rPr lang="en-US" sz="1000" b="1" dirty="0"/>
              <a:t>Accreditation</a:t>
            </a:r>
            <a:r>
              <a:rPr lang="en-US" sz="1000" dirty="0"/>
              <a:t>: Boone Medical Center is accredited by the Missouri State Medical Association to provide continuing medical education for physicians.</a:t>
            </a:r>
          </a:p>
          <a:p>
            <a:r>
              <a:rPr lang="en-US" sz="1000" b="1" dirty="0"/>
              <a:t>Credit</a:t>
            </a:r>
            <a:r>
              <a:rPr lang="en-US" sz="1000" dirty="0"/>
              <a:t>: Boone Medical Center designates this live activity for a maximum of </a:t>
            </a:r>
            <a:r>
              <a:rPr lang="en-US" sz="1000" b="1" dirty="0"/>
              <a:t>1 </a:t>
            </a:r>
            <a:r>
              <a:rPr lang="en-US" sz="1000" b="1" i="1" dirty="0"/>
              <a:t>AMA PRA Category 1 Credit(s). </a:t>
            </a:r>
            <a:r>
              <a:rPr lang="en-US" sz="1000" i="1" dirty="0"/>
              <a:t>Physicians should claim only the credit commensurate with the extent of their participation in the activity.</a:t>
            </a:r>
            <a:r>
              <a:rPr lang="en-US" sz="1000" dirty="0"/>
              <a:t> </a:t>
            </a:r>
          </a:p>
          <a:p>
            <a:endParaRPr lang="en-US" sz="1000" dirty="0"/>
          </a:p>
        </p:txBody>
      </p:sp>
    </p:spTree>
    <p:extLst>
      <p:ext uri="{BB962C8B-B14F-4D97-AF65-F5344CB8AC3E}">
        <p14:creationId xmlns:p14="http://schemas.microsoft.com/office/powerpoint/2010/main" val="58058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DA80-E3D9-77B2-5D49-0B28641B1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894" y="3271815"/>
            <a:ext cx="800212" cy="314369"/>
          </a:xfrm>
          <a:prstGeom prst="rect">
            <a:avLst/>
          </a:prstGeom>
        </p:spPr>
      </p:pic>
      <p:pic>
        <p:nvPicPr>
          <p:cNvPr id="7" name="Picture 6" descr="A picture containing fruit, indoor&#10;&#10;Description automatically generated">
            <a:extLst>
              <a:ext uri="{FF2B5EF4-FFF2-40B4-BE49-F238E27FC236}">
                <a16:creationId xmlns:a16="http://schemas.microsoft.com/office/drawing/2014/main" id="{11B1ED12-6422-8EF3-3B0A-F9579AFB5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679" y="1271286"/>
            <a:ext cx="7106642" cy="4315427"/>
          </a:xfrm>
          <a:prstGeom prst="rect">
            <a:avLst/>
          </a:prstGeom>
        </p:spPr>
      </p:pic>
      <p:sp>
        <p:nvSpPr>
          <p:cNvPr id="8" name="TextBox 7">
            <a:extLst>
              <a:ext uri="{FF2B5EF4-FFF2-40B4-BE49-F238E27FC236}">
                <a16:creationId xmlns:a16="http://schemas.microsoft.com/office/drawing/2014/main" id="{398F6E11-6252-3F7C-562F-599A1DFAC106}"/>
              </a:ext>
            </a:extLst>
          </p:cNvPr>
          <p:cNvSpPr txBox="1"/>
          <p:nvPr/>
        </p:nvSpPr>
        <p:spPr>
          <a:xfrm>
            <a:off x="2355273" y="387820"/>
            <a:ext cx="7786255" cy="646331"/>
          </a:xfrm>
          <a:prstGeom prst="rect">
            <a:avLst/>
          </a:prstGeom>
          <a:noFill/>
        </p:spPr>
        <p:txBody>
          <a:bodyPr wrap="square" rtlCol="0">
            <a:spAutoFit/>
          </a:bodyPr>
          <a:lstStyle/>
          <a:p>
            <a:r>
              <a:rPr lang="en-US" dirty="0"/>
              <a:t>38 </a:t>
            </a:r>
            <a:r>
              <a:rPr lang="en-US" dirty="0" err="1"/>
              <a:t>yo</a:t>
            </a:r>
            <a:r>
              <a:rPr lang="en-US" dirty="0"/>
              <a:t> with spontaneous pneumothorax occurring now 3 times in the last year. It occurs 1-2 days after menses. Failed prior pleurodesis.  Catamenial pneumothorax</a:t>
            </a:r>
          </a:p>
        </p:txBody>
      </p:sp>
    </p:spTree>
    <p:extLst>
      <p:ext uri="{BB962C8B-B14F-4D97-AF65-F5344CB8AC3E}">
        <p14:creationId xmlns:p14="http://schemas.microsoft.com/office/powerpoint/2010/main" val="380368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AE1D-A162-1BE6-1E9D-93D22238181E}"/>
              </a:ext>
            </a:extLst>
          </p:cNvPr>
          <p:cNvSpPr>
            <a:spLocks noGrp="1"/>
          </p:cNvSpPr>
          <p:nvPr>
            <p:ph type="title"/>
          </p:nvPr>
        </p:nvSpPr>
        <p:spPr/>
        <p:txBody>
          <a:bodyPr/>
          <a:lstStyle/>
          <a:p>
            <a:r>
              <a:rPr lang="en-US" dirty="0"/>
              <a:t>Empyema</a:t>
            </a:r>
          </a:p>
        </p:txBody>
      </p:sp>
      <p:sp>
        <p:nvSpPr>
          <p:cNvPr id="7" name="Content Placeholder 6">
            <a:extLst>
              <a:ext uri="{FF2B5EF4-FFF2-40B4-BE49-F238E27FC236}">
                <a16:creationId xmlns:a16="http://schemas.microsoft.com/office/drawing/2014/main" id="{FB26917D-C2C1-54CE-D91E-D9DFA50D5037}"/>
              </a:ext>
            </a:extLst>
          </p:cNvPr>
          <p:cNvSpPr>
            <a:spLocks noGrp="1"/>
          </p:cNvSpPr>
          <p:nvPr>
            <p:ph idx="1"/>
          </p:nvPr>
        </p:nvSpPr>
        <p:spPr/>
        <p:txBody>
          <a:bodyPr>
            <a:normAutofit/>
          </a:bodyPr>
          <a:lstStyle/>
          <a:p>
            <a:r>
              <a:rPr lang="en-US" sz="2400" dirty="0"/>
              <a:t>Antecedent lower respiratory symptoms that resolve 1-2 weeks prior</a:t>
            </a:r>
          </a:p>
          <a:p>
            <a:r>
              <a:rPr lang="en-US" sz="2400" dirty="0"/>
              <a:t>Worsening pleuritic chest pain, fevers, cough, SOB</a:t>
            </a:r>
          </a:p>
          <a:p>
            <a:r>
              <a:rPr lang="en-US" sz="2400" dirty="0"/>
              <a:t>Failed antibiotic course</a:t>
            </a:r>
          </a:p>
          <a:p>
            <a:r>
              <a:rPr lang="en-US" sz="1600" dirty="0"/>
              <a:t>Streptococcus pneumoniae is the most common bacterial pathogen associated with empyema, followed by Staphylococcus aureus and anaerobic bacteria.</a:t>
            </a:r>
            <a:endParaRPr lang="en-US" sz="2400" dirty="0"/>
          </a:p>
          <a:p>
            <a:endParaRPr lang="en-US" sz="2400" dirty="0"/>
          </a:p>
          <a:p>
            <a:endParaRPr lang="en-US" dirty="0"/>
          </a:p>
          <a:p>
            <a:pPr marL="0" indent="0">
              <a:buNone/>
            </a:pPr>
            <a:endParaRPr lang="en-US" dirty="0"/>
          </a:p>
          <a:p>
            <a:endParaRPr lang="en-US" dirty="0"/>
          </a:p>
          <a:p>
            <a:endParaRPr lang="en-US" dirty="0"/>
          </a:p>
        </p:txBody>
      </p:sp>
      <p:pic>
        <p:nvPicPr>
          <p:cNvPr id="9" name="Picture 8" descr="Text, letter&#10;&#10;Description automatically generated">
            <a:extLst>
              <a:ext uri="{FF2B5EF4-FFF2-40B4-BE49-F238E27FC236}">
                <a16:creationId xmlns:a16="http://schemas.microsoft.com/office/drawing/2014/main" id="{FE3B99CF-B4DE-AF21-10D0-1A6A86D47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627" y="3577843"/>
            <a:ext cx="4858428" cy="2734057"/>
          </a:xfrm>
          <a:prstGeom prst="rect">
            <a:avLst/>
          </a:prstGeom>
        </p:spPr>
      </p:pic>
      <p:pic>
        <p:nvPicPr>
          <p:cNvPr id="11" name="Picture 10" descr="A close-up of a person's face&#10;&#10;Description automatically generated with low confidence">
            <a:extLst>
              <a:ext uri="{FF2B5EF4-FFF2-40B4-BE49-F238E27FC236}">
                <a16:creationId xmlns:a16="http://schemas.microsoft.com/office/drawing/2014/main" id="{1EFCC43B-B7FF-61D8-2910-29018DD97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045" y="3938276"/>
            <a:ext cx="2391109" cy="2238687"/>
          </a:xfrm>
          <a:prstGeom prst="rect">
            <a:avLst/>
          </a:prstGeom>
        </p:spPr>
      </p:pic>
      <p:pic>
        <p:nvPicPr>
          <p:cNvPr id="13" name="Picture 12" descr="X-ray of a person's chest&#10;&#10;Description automatically generated with medium confidence">
            <a:extLst>
              <a:ext uri="{FF2B5EF4-FFF2-40B4-BE49-F238E27FC236}">
                <a16:creationId xmlns:a16="http://schemas.microsoft.com/office/drawing/2014/main" id="{4593213B-A314-6DDA-B295-F4407EAD1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029" y="3817132"/>
            <a:ext cx="2121983" cy="2068600"/>
          </a:xfrm>
          <a:prstGeom prst="rect">
            <a:avLst/>
          </a:prstGeom>
        </p:spPr>
      </p:pic>
    </p:spTree>
    <p:extLst>
      <p:ext uri="{BB962C8B-B14F-4D97-AF65-F5344CB8AC3E}">
        <p14:creationId xmlns:p14="http://schemas.microsoft.com/office/powerpoint/2010/main" val="35382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E6C6-2140-6B4E-24C7-EBD6CE122E89}"/>
              </a:ext>
            </a:extLst>
          </p:cNvPr>
          <p:cNvSpPr>
            <a:spLocks noGrp="1"/>
          </p:cNvSpPr>
          <p:nvPr>
            <p:ph type="title"/>
          </p:nvPr>
        </p:nvSpPr>
        <p:spPr/>
        <p:txBody>
          <a:bodyPr/>
          <a:lstStyle/>
          <a:p>
            <a:r>
              <a:rPr lang="en-US" dirty="0"/>
              <a:t>Earlier intervention is easier</a:t>
            </a:r>
          </a:p>
        </p:txBody>
      </p:sp>
      <p:pic>
        <p:nvPicPr>
          <p:cNvPr id="4" name="Content Placeholder 3">
            <a:extLst>
              <a:ext uri="{FF2B5EF4-FFF2-40B4-BE49-F238E27FC236}">
                <a16:creationId xmlns:a16="http://schemas.microsoft.com/office/drawing/2014/main" id="{8BBD3442-85EF-75A9-3781-F8FA6F81BEE7}"/>
              </a:ext>
            </a:extLst>
          </p:cNvPr>
          <p:cNvPicPr>
            <a:picLocks noGrp="1" noChangeAspect="1"/>
          </p:cNvPicPr>
          <p:nvPr>
            <p:ph idx="1"/>
          </p:nvPr>
        </p:nvPicPr>
        <p:blipFill>
          <a:blip r:embed="rId2"/>
          <a:stretch>
            <a:fillRect/>
          </a:stretch>
        </p:blipFill>
        <p:spPr>
          <a:xfrm>
            <a:off x="2300690" y="2211399"/>
            <a:ext cx="3416619" cy="2246687"/>
          </a:xfrm>
          <a:prstGeom prst="rect">
            <a:avLst/>
          </a:prstGeom>
        </p:spPr>
      </p:pic>
      <p:pic>
        <p:nvPicPr>
          <p:cNvPr id="5" name="Picture 4">
            <a:extLst>
              <a:ext uri="{FF2B5EF4-FFF2-40B4-BE49-F238E27FC236}">
                <a16:creationId xmlns:a16="http://schemas.microsoft.com/office/drawing/2014/main" id="{EFF423AD-9BA5-003A-244D-F7E1B2BD2AEA}"/>
              </a:ext>
            </a:extLst>
          </p:cNvPr>
          <p:cNvPicPr>
            <a:picLocks noChangeAspect="1"/>
          </p:cNvPicPr>
          <p:nvPr/>
        </p:nvPicPr>
        <p:blipFill>
          <a:blip r:embed="rId3"/>
          <a:stretch>
            <a:fillRect/>
          </a:stretch>
        </p:blipFill>
        <p:spPr>
          <a:xfrm>
            <a:off x="6787797" y="2243981"/>
            <a:ext cx="3660839" cy="2181522"/>
          </a:xfrm>
          <a:prstGeom prst="rect">
            <a:avLst/>
          </a:prstGeom>
        </p:spPr>
      </p:pic>
    </p:spTree>
    <p:extLst>
      <p:ext uri="{BB962C8B-B14F-4D97-AF65-F5344CB8AC3E}">
        <p14:creationId xmlns:p14="http://schemas.microsoft.com/office/powerpoint/2010/main" val="205461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C48A-EB33-6F86-FD54-309EA634209F}"/>
              </a:ext>
            </a:extLst>
          </p:cNvPr>
          <p:cNvSpPr>
            <a:spLocks noGrp="1"/>
          </p:cNvSpPr>
          <p:nvPr>
            <p:ph type="title"/>
          </p:nvPr>
        </p:nvSpPr>
        <p:spPr/>
        <p:txBody>
          <a:bodyPr/>
          <a:lstStyle/>
          <a:p>
            <a:r>
              <a:rPr lang="en-US" dirty="0"/>
              <a:t>Fibrinolytic therapy</a:t>
            </a:r>
          </a:p>
        </p:txBody>
      </p:sp>
      <p:sp>
        <p:nvSpPr>
          <p:cNvPr id="3" name="Content Placeholder 2">
            <a:extLst>
              <a:ext uri="{FF2B5EF4-FFF2-40B4-BE49-F238E27FC236}">
                <a16:creationId xmlns:a16="http://schemas.microsoft.com/office/drawing/2014/main" id="{5EBC0179-DDEA-F112-D0CF-D4FB5ED5193A}"/>
              </a:ext>
            </a:extLst>
          </p:cNvPr>
          <p:cNvSpPr>
            <a:spLocks noGrp="1"/>
          </p:cNvSpPr>
          <p:nvPr>
            <p:ph idx="1"/>
          </p:nvPr>
        </p:nvSpPr>
        <p:spPr/>
        <p:txBody>
          <a:bodyPr>
            <a:normAutofit fontScale="92500" lnSpcReduction="20000"/>
          </a:bodyPr>
          <a:lstStyle/>
          <a:p>
            <a:pPr marL="0" indent="0">
              <a:buNone/>
            </a:pPr>
            <a:r>
              <a:rPr lang="en-US" dirty="0"/>
              <a:t>Mist2  2011 10mg </a:t>
            </a:r>
            <a:r>
              <a:rPr lang="en-US" dirty="0" err="1"/>
              <a:t>tPa</a:t>
            </a:r>
            <a:r>
              <a:rPr lang="en-US" dirty="0"/>
              <a:t> (</a:t>
            </a:r>
            <a:r>
              <a:rPr lang="en-US" dirty="0" err="1"/>
              <a:t>Alteplase</a:t>
            </a:r>
            <a:r>
              <a:rPr lang="en-US" dirty="0"/>
              <a:t>) + 5 mg </a:t>
            </a:r>
            <a:r>
              <a:rPr lang="en-US" dirty="0" err="1"/>
              <a:t>Dnase</a:t>
            </a:r>
            <a:r>
              <a:rPr lang="en-US" dirty="0"/>
              <a:t> (</a:t>
            </a:r>
            <a:r>
              <a:rPr lang="en-US" dirty="0" err="1"/>
              <a:t>pulmozyme</a:t>
            </a:r>
            <a:r>
              <a:rPr lang="en-US" dirty="0"/>
              <a:t>)</a:t>
            </a:r>
          </a:p>
          <a:p>
            <a:pPr marL="0" indent="0">
              <a:buNone/>
            </a:pPr>
            <a:endParaRPr lang="en-US" dirty="0"/>
          </a:p>
          <a:p>
            <a:pPr marL="0" indent="0">
              <a:buNone/>
            </a:pPr>
            <a:r>
              <a:rPr lang="en-US" dirty="0"/>
              <a:t>VATS-D (Group 1) was applied to 54 patients and </a:t>
            </a:r>
            <a:r>
              <a:rPr lang="en-US" dirty="0" err="1"/>
              <a:t>IPFib</a:t>
            </a:r>
            <a:r>
              <a:rPr lang="en-US" dirty="0"/>
              <a:t> (Group 2) was applied to 24 patients. The success of both procedures was evaluated considering the need of decortication in the following periods. </a:t>
            </a:r>
          </a:p>
          <a:p>
            <a:pPr marL="0" indent="0">
              <a:buNone/>
            </a:pPr>
            <a:r>
              <a:rPr lang="en-US" dirty="0"/>
              <a:t>In the VATS-D group, 4 (7.4%) patients required decortication via thoracotomy where it was 1 (4.1%) patient (p = 0.577) in the </a:t>
            </a:r>
            <a:r>
              <a:rPr lang="en-US" dirty="0" err="1"/>
              <a:t>IPFib</a:t>
            </a:r>
            <a:r>
              <a:rPr lang="en-US" dirty="0"/>
              <a:t> group. </a:t>
            </a:r>
          </a:p>
          <a:p>
            <a:pPr marL="0" indent="0">
              <a:buNone/>
            </a:pPr>
            <a:r>
              <a:rPr lang="en-US" dirty="0"/>
              <a:t>The length of hospital stay was 6.81 ± 2.55 (4–15) days in Group 1 compared to 14.25 ± 6.44 (7–27) days in Group 2 (p &lt;0.001).</a:t>
            </a:r>
          </a:p>
          <a:p>
            <a:pPr marL="0" indent="0">
              <a:buNone/>
            </a:pPr>
            <a:endParaRPr lang="en-US" dirty="0"/>
          </a:p>
          <a:p>
            <a:pPr marL="0" indent="0">
              <a:buNone/>
            </a:pPr>
            <a:r>
              <a:rPr lang="en-US" sz="2200" dirty="0" err="1"/>
              <a:t>Ozgur</a:t>
            </a:r>
            <a:r>
              <a:rPr lang="en-US" sz="2200" dirty="0"/>
              <a:t> </a:t>
            </a:r>
            <a:r>
              <a:rPr lang="en-US" sz="2200" dirty="0" err="1"/>
              <a:t>Samancilar</a:t>
            </a:r>
            <a:r>
              <a:rPr lang="en-US" sz="2200" dirty="0"/>
              <a:t>, </a:t>
            </a:r>
            <a:r>
              <a:rPr lang="en-US" sz="2200" dirty="0" err="1"/>
              <a:t>Tevfik</a:t>
            </a:r>
            <a:r>
              <a:rPr lang="en-US" sz="2200" dirty="0"/>
              <a:t> </a:t>
            </a:r>
            <a:r>
              <a:rPr lang="en-US" sz="2200" dirty="0" err="1"/>
              <a:t>İlker</a:t>
            </a:r>
            <a:r>
              <a:rPr lang="en-US" sz="2200" dirty="0"/>
              <a:t> </a:t>
            </a:r>
            <a:r>
              <a:rPr lang="en-US" sz="2200" dirty="0" err="1"/>
              <a:t>Akçam</a:t>
            </a:r>
            <a:r>
              <a:rPr lang="en-US" sz="2200" dirty="0"/>
              <a:t>, et al. The Efficacy of VATS and Intrapleural Fibrinolytic Therapy in Parapneumonic Empyema Treatment</a:t>
            </a:r>
          </a:p>
          <a:p>
            <a:pPr marL="0" indent="0">
              <a:buNone/>
            </a:pPr>
            <a:endParaRPr lang="en-US" dirty="0"/>
          </a:p>
        </p:txBody>
      </p:sp>
    </p:spTree>
    <p:extLst>
      <p:ext uri="{BB962C8B-B14F-4D97-AF65-F5344CB8AC3E}">
        <p14:creationId xmlns:p14="http://schemas.microsoft.com/office/powerpoint/2010/main" val="311338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mouth&#10;&#10;Description automatically generated with low confidence">
            <a:extLst>
              <a:ext uri="{FF2B5EF4-FFF2-40B4-BE49-F238E27FC236}">
                <a16:creationId xmlns:a16="http://schemas.microsoft.com/office/drawing/2014/main" id="{9C163CE2-0D12-274D-61CE-DC832EC8D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29" y="1801905"/>
            <a:ext cx="5023517" cy="3497386"/>
          </a:xfrm>
          <a:prstGeom prst="rect">
            <a:avLst/>
          </a:prstGeom>
        </p:spPr>
      </p:pic>
      <p:pic>
        <p:nvPicPr>
          <p:cNvPr id="7" name="Picture 6">
            <a:extLst>
              <a:ext uri="{FF2B5EF4-FFF2-40B4-BE49-F238E27FC236}">
                <a16:creationId xmlns:a16="http://schemas.microsoft.com/office/drawing/2014/main" id="{2F22A52C-5666-B5CA-BE42-883FCA94B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447" y="2294965"/>
            <a:ext cx="5356874" cy="2179349"/>
          </a:xfrm>
          <a:prstGeom prst="rect">
            <a:avLst/>
          </a:prstGeom>
        </p:spPr>
      </p:pic>
    </p:spTree>
    <p:extLst>
      <p:ext uri="{BB962C8B-B14F-4D97-AF65-F5344CB8AC3E}">
        <p14:creationId xmlns:p14="http://schemas.microsoft.com/office/powerpoint/2010/main" val="95298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A0436-9CA9-B722-52F2-CCC78B837AD4}"/>
              </a:ext>
            </a:extLst>
          </p:cNvPr>
          <p:cNvSpPr>
            <a:spLocks noGrp="1"/>
          </p:cNvSpPr>
          <p:nvPr>
            <p:ph type="title"/>
          </p:nvPr>
        </p:nvSpPr>
        <p:spPr/>
        <p:txBody>
          <a:bodyPr/>
          <a:lstStyle/>
          <a:p>
            <a:r>
              <a:rPr lang="en-US" dirty="0"/>
              <a:t>Solitary lung nodules</a:t>
            </a:r>
          </a:p>
        </p:txBody>
      </p:sp>
      <p:sp>
        <p:nvSpPr>
          <p:cNvPr id="3" name="Content Placeholder 2">
            <a:extLst>
              <a:ext uri="{FF2B5EF4-FFF2-40B4-BE49-F238E27FC236}">
                <a16:creationId xmlns:a16="http://schemas.microsoft.com/office/drawing/2014/main" id="{DB2C4F0A-2D06-253D-8147-3854F50B77C4}"/>
              </a:ext>
            </a:extLst>
          </p:cNvPr>
          <p:cNvSpPr>
            <a:spLocks noGrp="1"/>
          </p:cNvSpPr>
          <p:nvPr>
            <p:ph idx="1"/>
          </p:nvPr>
        </p:nvSpPr>
        <p:spPr>
          <a:xfrm>
            <a:off x="838200" y="2390401"/>
            <a:ext cx="10515600" cy="4351338"/>
          </a:xfrm>
        </p:spPr>
        <p:txBody>
          <a:bodyPr>
            <a:normAutofit fontScale="55000" lnSpcReduction="20000"/>
          </a:bodyPr>
          <a:lstStyle/>
          <a:p>
            <a:pPr marL="0" indent="0">
              <a:buNone/>
            </a:pPr>
            <a:r>
              <a:rPr lang="en-US" dirty="0" err="1"/>
              <a:t>Fleischner</a:t>
            </a:r>
            <a:r>
              <a:rPr lang="en-US" dirty="0"/>
              <a:t> Society Guidelines.</a:t>
            </a:r>
          </a:p>
          <a:p>
            <a:r>
              <a:rPr lang="en-US" dirty="0"/>
              <a:t>Solid nodules: </a:t>
            </a:r>
          </a:p>
          <a:p>
            <a:pPr lvl="1"/>
            <a:r>
              <a:rPr lang="en-US" dirty="0"/>
              <a:t>&lt;6 mm in a low-risk patient; if it is a high-risk patient, then a repeat CT scan at 12 months</a:t>
            </a:r>
          </a:p>
          <a:p>
            <a:pPr lvl="1"/>
            <a:r>
              <a:rPr lang="en-US" dirty="0"/>
              <a:t>6 to 8 mm, repeat CT in 6 to 12 months and again at 18 to 24 months</a:t>
            </a:r>
          </a:p>
          <a:p>
            <a:pPr lvl="1"/>
            <a:r>
              <a:rPr lang="en-US" dirty="0"/>
              <a:t>If the nodule is &gt;8 mm, consider repeating CT at 3 months versus obtaining a PET/CT or tissue sample. </a:t>
            </a:r>
          </a:p>
          <a:p>
            <a:r>
              <a:rPr lang="en-US" dirty="0" err="1"/>
              <a:t>Gound</a:t>
            </a:r>
            <a:r>
              <a:rPr lang="en-US" dirty="0"/>
              <a:t> glass nodules: </a:t>
            </a:r>
          </a:p>
          <a:p>
            <a:pPr lvl="1"/>
            <a:r>
              <a:rPr lang="en-US" dirty="0"/>
              <a:t>&lt;6 mm require no routine follow up.</a:t>
            </a:r>
          </a:p>
          <a:p>
            <a:pPr lvl="1"/>
            <a:r>
              <a:rPr lang="en-US" dirty="0"/>
              <a:t> If &gt;6 mm, then repeat CT at 6 to 12 months, then every 2 years for a total of 5 years. </a:t>
            </a:r>
          </a:p>
          <a:p>
            <a:r>
              <a:rPr lang="en-US" dirty="0"/>
              <a:t>Partly solid nodules:</a:t>
            </a:r>
          </a:p>
          <a:p>
            <a:pPr lvl="1"/>
            <a:r>
              <a:rPr lang="en-US" dirty="0"/>
              <a:t>&lt;6 mm require no routine follow up. </a:t>
            </a:r>
          </a:p>
          <a:p>
            <a:pPr lvl="1"/>
            <a:r>
              <a:rPr lang="en-US" dirty="0"/>
              <a:t>If &gt;6 mm, the repeat CT at 3 to 6 months, if nodule continues to grow or has persistent solid component &gt;6 mm, the patient is deemed high risk, and resection should be considered. </a:t>
            </a:r>
          </a:p>
          <a:p>
            <a:pPr lvl="1"/>
            <a:r>
              <a:rPr lang="en-US" dirty="0"/>
              <a:t>A CT should be performed annually for 5 years if the nodule is unchanged from a prior and solid component &lt;6 mm.</a:t>
            </a:r>
          </a:p>
          <a:p>
            <a:pPr lvl="1"/>
            <a:endParaRPr lang="en-US" dirty="0"/>
          </a:p>
          <a:p>
            <a:pPr lvl="1"/>
            <a:endParaRPr lang="en-US" dirty="0"/>
          </a:p>
          <a:p>
            <a:r>
              <a:rPr lang="en-US" dirty="0"/>
              <a:t>Biopsy options: The choice of biopsy method depends on the size, location, and characteristics of the nodule, as well as the patient's overall health status. Transbronchial biopsy (TBB) or transthoracic needle biopsy (TTNB) may be used for peripheral nodules, while endobronchial ultrasound (EBUS) may be used for central nodules. Surgical biopsy may be required in certain cases.</a:t>
            </a:r>
          </a:p>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890" y="365125"/>
            <a:ext cx="2810267" cy="1848108"/>
          </a:xfrm>
          <a:prstGeom prst="rect">
            <a:avLst/>
          </a:prstGeom>
        </p:spPr>
      </p:pic>
    </p:spTree>
    <p:extLst>
      <p:ext uri="{BB962C8B-B14F-4D97-AF65-F5344CB8AC3E}">
        <p14:creationId xmlns:p14="http://schemas.microsoft.com/office/powerpoint/2010/main" val="330408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pic>
        <p:nvPicPr>
          <p:cNvPr id="4" name="Content Placeholder 3"/>
          <p:cNvPicPr>
            <a:picLocks noGrp="1" noChangeAspect="1"/>
          </p:cNvPicPr>
          <p:nvPr>
            <p:ph idx="1"/>
          </p:nvPr>
        </p:nvPicPr>
        <p:blipFill>
          <a:blip r:embed="rId2"/>
          <a:stretch>
            <a:fillRect/>
          </a:stretch>
        </p:blipFill>
        <p:spPr>
          <a:xfrm>
            <a:off x="4101570" y="1458072"/>
            <a:ext cx="7252230" cy="4351338"/>
          </a:xfrm>
          <a:prstGeom prst="rect">
            <a:avLst/>
          </a:prstGeom>
        </p:spPr>
      </p:pic>
      <p:pic>
        <p:nvPicPr>
          <p:cNvPr id="5" name="Picture 4"/>
          <p:cNvPicPr>
            <a:picLocks noChangeAspect="1"/>
          </p:cNvPicPr>
          <p:nvPr/>
        </p:nvPicPr>
        <p:blipFill>
          <a:blip r:embed="rId3"/>
          <a:stretch>
            <a:fillRect/>
          </a:stretch>
        </p:blipFill>
        <p:spPr>
          <a:xfrm>
            <a:off x="442912" y="2085135"/>
            <a:ext cx="3404824" cy="3329828"/>
          </a:xfrm>
          <a:prstGeom prst="rect">
            <a:avLst/>
          </a:prstGeom>
        </p:spPr>
      </p:pic>
    </p:spTree>
    <p:extLst>
      <p:ext uri="{BB962C8B-B14F-4D97-AF65-F5344CB8AC3E}">
        <p14:creationId xmlns:p14="http://schemas.microsoft.com/office/powerpoint/2010/main" val="747035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E856F27-8C40-B353-CC86-6FAD04C7F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77" y="0"/>
            <a:ext cx="5158446" cy="6858000"/>
          </a:xfrm>
          <a:prstGeom prst="rect">
            <a:avLst/>
          </a:prstGeom>
        </p:spPr>
      </p:pic>
    </p:spTree>
    <p:extLst>
      <p:ext uri="{BB962C8B-B14F-4D97-AF65-F5344CB8AC3E}">
        <p14:creationId xmlns:p14="http://schemas.microsoft.com/office/powerpoint/2010/main" val="1542988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799" y="776183"/>
            <a:ext cx="7559489" cy="5549053"/>
          </a:xfrm>
          <a:prstGeom prst="rect">
            <a:avLst/>
          </a:prstGeom>
        </p:spPr>
      </p:pic>
    </p:spTree>
    <p:extLst>
      <p:ext uri="{BB962C8B-B14F-4D97-AF65-F5344CB8AC3E}">
        <p14:creationId xmlns:p14="http://schemas.microsoft.com/office/powerpoint/2010/main" val="183209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2796D-D3F5-CC8C-80AF-3476A123C965}"/>
              </a:ext>
            </a:extLst>
          </p:cNvPr>
          <p:cNvPicPr>
            <a:picLocks noChangeAspect="1"/>
          </p:cNvPicPr>
          <p:nvPr/>
        </p:nvPicPr>
        <p:blipFill>
          <a:blip r:embed="rId2"/>
          <a:stretch>
            <a:fillRect/>
          </a:stretch>
        </p:blipFill>
        <p:spPr>
          <a:xfrm>
            <a:off x="1174376" y="2260786"/>
            <a:ext cx="4539503" cy="3056599"/>
          </a:xfrm>
          <a:prstGeom prst="rect">
            <a:avLst/>
          </a:prstGeom>
        </p:spPr>
      </p:pic>
      <p:pic>
        <p:nvPicPr>
          <p:cNvPr id="3" name="Picture 2"/>
          <p:cNvPicPr>
            <a:picLocks noChangeAspect="1"/>
          </p:cNvPicPr>
          <p:nvPr/>
        </p:nvPicPr>
        <p:blipFill>
          <a:blip r:embed="rId3"/>
          <a:stretch>
            <a:fillRect/>
          </a:stretch>
        </p:blipFill>
        <p:spPr>
          <a:xfrm>
            <a:off x="8123320" y="3789085"/>
            <a:ext cx="1746822" cy="1896265"/>
          </a:xfrm>
          <a:prstGeom prst="rect">
            <a:avLst/>
          </a:prstGeom>
        </p:spPr>
      </p:pic>
      <p:pic>
        <p:nvPicPr>
          <p:cNvPr id="4" name="Picture 3"/>
          <p:cNvPicPr>
            <a:picLocks noChangeAspect="1"/>
          </p:cNvPicPr>
          <p:nvPr/>
        </p:nvPicPr>
        <p:blipFill>
          <a:blip r:embed="rId4"/>
          <a:stretch>
            <a:fillRect/>
          </a:stretch>
        </p:blipFill>
        <p:spPr>
          <a:xfrm>
            <a:off x="6662622" y="1048056"/>
            <a:ext cx="4066283" cy="2299953"/>
          </a:xfrm>
          <a:prstGeom prst="rect">
            <a:avLst/>
          </a:prstGeom>
        </p:spPr>
      </p:pic>
    </p:spTree>
    <p:extLst>
      <p:ext uri="{BB962C8B-B14F-4D97-AF65-F5344CB8AC3E}">
        <p14:creationId xmlns:p14="http://schemas.microsoft.com/office/powerpoint/2010/main" val="19409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A9BF-5E1D-28BE-BE8E-63ACAA404361}"/>
              </a:ext>
            </a:extLst>
          </p:cNvPr>
          <p:cNvSpPr>
            <a:spLocks noGrp="1"/>
          </p:cNvSpPr>
          <p:nvPr>
            <p:ph type="title"/>
          </p:nvPr>
        </p:nvSpPr>
        <p:spPr/>
        <p:txBody>
          <a:bodyPr/>
          <a:lstStyle/>
          <a:p>
            <a:r>
              <a:rPr lang="en-US" dirty="0"/>
              <a:t>Disclosures</a:t>
            </a:r>
          </a:p>
        </p:txBody>
      </p:sp>
      <p:sp>
        <p:nvSpPr>
          <p:cNvPr id="4" name="TextBox 3">
            <a:extLst>
              <a:ext uri="{FF2B5EF4-FFF2-40B4-BE49-F238E27FC236}">
                <a16:creationId xmlns:a16="http://schemas.microsoft.com/office/drawing/2014/main" id="{EAEBFA81-7AA6-404C-928D-C6D5CF6B4099}"/>
              </a:ext>
            </a:extLst>
          </p:cNvPr>
          <p:cNvSpPr txBox="1"/>
          <p:nvPr/>
        </p:nvSpPr>
        <p:spPr>
          <a:xfrm>
            <a:off x="1071155" y="1894114"/>
            <a:ext cx="9675868" cy="3139321"/>
          </a:xfrm>
          <a:prstGeom prst="rect">
            <a:avLst/>
          </a:prstGeom>
          <a:noFill/>
        </p:spPr>
        <p:txBody>
          <a:bodyPr wrap="square" rtlCol="0">
            <a:spAutoFit/>
          </a:bodyPr>
          <a:lstStyle/>
          <a:p>
            <a:pPr marL="0" indent="0">
              <a:buNone/>
            </a:pPr>
            <a:r>
              <a:rPr lang="en-US" dirty="0"/>
              <a:t>Faculty Disclosures:</a:t>
            </a:r>
          </a:p>
          <a:p>
            <a:pPr marL="0" indent="0">
              <a:buNone/>
            </a:pPr>
            <a:r>
              <a:rPr lang="en-US" dirty="0"/>
              <a:t>  		Dr. Joss Fernandez, MD has disclosed he has no financial interest or other relationship with the manufacture(s) of the product(s) or any of the services he intends to discuss. There is no conflict of interest. </a:t>
            </a:r>
          </a:p>
          <a:p>
            <a:pPr marL="0" indent="0">
              <a:buNone/>
            </a:pPr>
            <a:endParaRPr lang="en-US" dirty="0"/>
          </a:p>
          <a:p>
            <a:pPr marL="0" indent="0">
              <a:buNone/>
            </a:pPr>
            <a:r>
              <a:rPr lang="en-US" dirty="0"/>
              <a:t>Planner disclosures: </a:t>
            </a:r>
          </a:p>
          <a:p>
            <a:pPr marL="0" marR="0">
              <a:spcBef>
                <a:spcPts val="0"/>
              </a:spcBef>
              <a:spcAft>
                <a:spcPts val="0"/>
              </a:spcAft>
            </a:pPr>
            <a:r>
              <a:rPr lang="en-US" dirty="0"/>
              <a:t>		</a:t>
            </a:r>
            <a:r>
              <a:rPr lang="en-US" sz="1800" dirty="0">
                <a:effectLst/>
                <a:latin typeface="Calibri" panose="020F0502020204030204" pitchFamily="34" charset="0"/>
                <a:ea typeface="Calibri" panose="020F0502020204030204" pitchFamily="34" charset="0"/>
              </a:rPr>
              <a:t>Planners (Patrick Finney, Kyndal Riffie &amp; Jarod Lafrenz) Disclosures: </a:t>
            </a:r>
          </a:p>
          <a:p>
            <a:pPr marL="914400" marR="0">
              <a:spcBef>
                <a:spcPts val="0"/>
              </a:spcBef>
              <a:spcAft>
                <a:spcPts val="0"/>
              </a:spcAft>
            </a:pPr>
            <a:r>
              <a:rPr lang="en-US" sz="1800" dirty="0">
                <a:effectLst/>
                <a:latin typeface="Calibri" panose="020F0502020204030204" pitchFamily="34" charset="0"/>
                <a:ea typeface="Calibri" panose="020F0502020204030204" pitchFamily="34" charset="0"/>
              </a:rPr>
              <a:t>All event planners have disclosed that none have any financial interest or other relationship with the manufacture(s) of the product(s) or any of the services to be discussed. There is no conflict of interest. </a:t>
            </a:r>
          </a:p>
          <a:p>
            <a:endParaRPr lang="en-US" dirty="0"/>
          </a:p>
        </p:txBody>
      </p:sp>
      <p:sp>
        <p:nvSpPr>
          <p:cNvPr id="5" name="TextBox 4">
            <a:extLst>
              <a:ext uri="{FF2B5EF4-FFF2-40B4-BE49-F238E27FC236}">
                <a16:creationId xmlns:a16="http://schemas.microsoft.com/office/drawing/2014/main" id="{44BF4162-B058-422C-8847-0CF67B09B861}"/>
              </a:ext>
            </a:extLst>
          </p:cNvPr>
          <p:cNvSpPr txBox="1"/>
          <p:nvPr/>
        </p:nvSpPr>
        <p:spPr>
          <a:xfrm>
            <a:off x="3093155" y="5655734"/>
            <a:ext cx="6005689" cy="646331"/>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rPr>
              <a:t>There is no commercial financial support for this live event</a:t>
            </a:r>
            <a:endParaRPr lang="en-US" b="1" dirty="0">
              <a:solidFill>
                <a:prstClr val="white"/>
              </a:solidFill>
              <a:latin typeface="Century Gothic" panose="020B0502020202020204"/>
            </a:endParaRPr>
          </a:p>
          <a:p>
            <a:endParaRPr lang="en-US" dirty="0"/>
          </a:p>
        </p:txBody>
      </p:sp>
    </p:spTree>
    <p:extLst>
      <p:ext uri="{BB962C8B-B14F-4D97-AF65-F5344CB8AC3E}">
        <p14:creationId xmlns:p14="http://schemas.microsoft.com/office/powerpoint/2010/main" val="1100065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838" y="1409418"/>
            <a:ext cx="4820323" cy="4039164"/>
          </a:xfrm>
          <a:prstGeom prst="rect">
            <a:avLst/>
          </a:prstGeom>
        </p:spPr>
      </p:pic>
    </p:spTree>
    <p:extLst>
      <p:ext uri="{BB962C8B-B14F-4D97-AF65-F5344CB8AC3E}">
        <p14:creationId xmlns:p14="http://schemas.microsoft.com/office/powerpoint/2010/main" val="328855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97839"/>
            <a:ext cx="6096000" cy="3693319"/>
          </a:xfrm>
          <a:prstGeom prst="rect">
            <a:avLst/>
          </a:prstGeom>
        </p:spPr>
        <p:txBody>
          <a:bodyPr>
            <a:spAutoFit/>
          </a:bodyPr>
          <a:lstStyle/>
          <a:p>
            <a:r>
              <a:rPr lang="en-US" dirty="0"/>
              <a:t>Ann </a:t>
            </a:r>
            <a:r>
              <a:rPr lang="en-US" dirty="0" err="1"/>
              <a:t>Surg</a:t>
            </a:r>
            <a:r>
              <a:rPr lang="en-US" dirty="0"/>
              <a:t> </a:t>
            </a:r>
            <a:r>
              <a:rPr lang="en-US" dirty="0" err="1"/>
              <a:t>Oncol</a:t>
            </a:r>
            <a:r>
              <a:rPr lang="en-US" dirty="0"/>
              <a:t>. 2022; 29(3): 1868–1879.</a:t>
            </a:r>
          </a:p>
          <a:p>
            <a:r>
              <a:rPr lang="en-US" dirty="0"/>
              <a:t>Published online 2021 Oct 6. </a:t>
            </a:r>
            <a:r>
              <a:rPr lang="en-US" dirty="0" err="1"/>
              <a:t>doi</a:t>
            </a:r>
            <a:r>
              <a:rPr lang="en-US" dirty="0"/>
              <a:t>: 10.1245/s10434-021-10857-7</a:t>
            </a:r>
          </a:p>
          <a:p>
            <a:r>
              <a:rPr lang="en-US" dirty="0"/>
              <a:t>PMCID: PMC8493945</a:t>
            </a:r>
          </a:p>
          <a:p>
            <a:r>
              <a:rPr lang="en-US" dirty="0"/>
              <a:t>PMID: 34613537</a:t>
            </a:r>
          </a:p>
          <a:p>
            <a:r>
              <a:rPr lang="en-US" dirty="0"/>
              <a:t>Comparison Between Wedge Resection and Lobectomy/</a:t>
            </a:r>
            <a:r>
              <a:rPr lang="en-US" dirty="0" err="1"/>
              <a:t>Segmentectomy</a:t>
            </a:r>
            <a:r>
              <a:rPr lang="en-US" dirty="0"/>
              <a:t> for Early-Stage Non-small Cell Lung Cancer: A Bayesian Meta-analysis and Systematic Review</a:t>
            </a:r>
          </a:p>
          <a:p>
            <a:r>
              <a:rPr lang="en-US" dirty="0" err="1"/>
              <a:t>Yucong</a:t>
            </a:r>
            <a:r>
              <a:rPr lang="en-US" dirty="0"/>
              <a:t> Shi, MSc,#1 </a:t>
            </a:r>
            <a:r>
              <a:rPr lang="en-US" dirty="0" err="1"/>
              <a:t>Sizhi</a:t>
            </a:r>
            <a:r>
              <a:rPr lang="en-US" dirty="0"/>
              <a:t> Wu, PhD,#1,2 </a:t>
            </a:r>
            <a:r>
              <a:rPr lang="en-US" dirty="0" err="1"/>
              <a:t>Shengsuo</a:t>
            </a:r>
            <a:r>
              <a:rPr lang="en-US" dirty="0"/>
              <a:t> Ma, MSc,1 </a:t>
            </a:r>
            <a:r>
              <a:rPr lang="en-US" dirty="0" err="1"/>
              <a:t>Yiwen</a:t>
            </a:r>
            <a:r>
              <a:rPr lang="en-US" dirty="0"/>
              <a:t> </a:t>
            </a:r>
            <a:r>
              <a:rPr lang="en-US" dirty="0" err="1"/>
              <a:t>Lyu</a:t>
            </a:r>
            <a:r>
              <a:rPr lang="en-US" dirty="0"/>
              <a:t>, MSc,1 </a:t>
            </a:r>
            <a:r>
              <a:rPr lang="en-US" dirty="0" err="1"/>
              <a:t>Huachong</a:t>
            </a:r>
            <a:r>
              <a:rPr lang="en-US" dirty="0"/>
              <a:t> Xu, PhD,1 Li Deng, </a:t>
            </a:r>
            <a:r>
              <a:rPr lang="en-US" dirty="0" err="1"/>
              <a:t>PhD,corresponding</a:t>
            </a:r>
            <a:r>
              <a:rPr lang="en-US" dirty="0"/>
              <a:t> author1</a:t>
            </a:r>
          </a:p>
          <a:p>
            <a:endParaRPr lang="en-US" dirty="0"/>
          </a:p>
          <a:p>
            <a:endParaRPr lang="en-US" dirty="0"/>
          </a:p>
          <a:p>
            <a:endParaRPr lang="en-US" dirty="0"/>
          </a:p>
        </p:txBody>
      </p:sp>
      <p:pic>
        <p:nvPicPr>
          <p:cNvPr id="3" name="Picture 2"/>
          <p:cNvPicPr>
            <a:picLocks noChangeAspect="1"/>
          </p:cNvPicPr>
          <p:nvPr/>
        </p:nvPicPr>
        <p:blipFill>
          <a:blip r:embed="rId2"/>
          <a:stretch>
            <a:fillRect/>
          </a:stretch>
        </p:blipFill>
        <p:spPr>
          <a:xfrm>
            <a:off x="2773392" y="377713"/>
            <a:ext cx="6645216" cy="5492972"/>
          </a:xfrm>
          <a:prstGeom prst="rect">
            <a:avLst/>
          </a:prstGeom>
        </p:spPr>
      </p:pic>
      <p:sp>
        <p:nvSpPr>
          <p:cNvPr id="4" name="Rectangle 3"/>
          <p:cNvSpPr/>
          <p:nvPr/>
        </p:nvSpPr>
        <p:spPr>
          <a:xfrm>
            <a:off x="3890744" y="6130969"/>
            <a:ext cx="3800912" cy="369332"/>
          </a:xfrm>
          <a:prstGeom prst="rect">
            <a:avLst/>
          </a:prstGeom>
        </p:spPr>
        <p:txBody>
          <a:bodyPr wrap="none">
            <a:spAutoFit/>
          </a:bodyPr>
          <a:lstStyle/>
          <a:p>
            <a:r>
              <a:rPr lang="en-US" dirty="0"/>
              <a:t>J </a:t>
            </a:r>
            <a:r>
              <a:rPr lang="en-US" dirty="0" err="1"/>
              <a:t>Thorac</a:t>
            </a:r>
            <a:r>
              <a:rPr lang="en-US" dirty="0"/>
              <a:t> Dis. 2018 Feb; 10(2): 790–798</a:t>
            </a:r>
          </a:p>
        </p:txBody>
      </p:sp>
    </p:spTree>
    <p:extLst>
      <p:ext uri="{BB962C8B-B14F-4D97-AF65-F5344CB8AC3E}">
        <p14:creationId xmlns:p14="http://schemas.microsoft.com/office/powerpoint/2010/main" val="92712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procedures</a:t>
            </a:r>
          </a:p>
        </p:txBody>
      </p:sp>
      <p:sp>
        <p:nvSpPr>
          <p:cNvPr id="3" name="Content Placeholder 2"/>
          <p:cNvSpPr>
            <a:spLocks noGrp="1"/>
          </p:cNvSpPr>
          <p:nvPr>
            <p:ph idx="1"/>
          </p:nvPr>
        </p:nvSpPr>
        <p:spPr>
          <a:xfrm>
            <a:off x="838200" y="1464700"/>
            <a:ext cx="6530788" cy="4868116"/>
          </a:xfrm>
        </p:spPr>
        <p:txBody>
          <a:bodyPr>
            <a:normAutofit lnSpcReduction="10000"/>
          </a:bodyPr>
          <a:lstStyle/>
          <a:p>
            <a:r>
              <a:rPr lang="en-US" dirty="0"/>
              <a:t>Left Atrial appendage ligation for prevention of stroke in patient with atrial fibrillation.</a:t>
            </a:r>
          </a:p>
          <a:p>
            <a:r>
              <a:rPr lang="en-US" dirty="0"/>
              <a:t>90% of atrial fibrillation embolic events originate in the left atrial appendage. </a:t>
            </a:r>
          </a:p>
          <a:p>
            <a:r>
              <a:rPr lang="en-US" dirty="0"/>
              <a:t>2379 participants in the occlusion group </a:t>
            </a:r>
          </a:p>
          <a:p>
            <a:r>
              <a:rPr lang="en-US" dirty="0"/>
              <a:t>2391 in the no-occlusion group, </a:t>
            </a:r>
          </a:p>
          <a:p>
            <a:r>
              <a:rPr lang="en-US" dirty="0"/>
              <a:t>followed for a mean of 3.8 years. </a:t>
            </a:r>
          </a:p>
          <a:p>
            <a:r>
              <a:rPr lang="en-US" dirty="0"/>
              <a:t>Stroke or systemic embolism occurred in 4.8% in the occlusion group                    7.0% in the no-occlusion group</a:t>
            </a:r>
          </a:p>
        </p:txBody>
      </p:sp>
      <p:pic>
        <p:nvPicPr>
          <p:cNvPr id="4" name="Picture 3"/>
          <p:cNvPicPr>
            <a:picLocks noChangeAspect="1"/>
          </p:cNvPicPr>
          <p:nvPr/>
        </p:nvPicPr>
        <p:blipFill>
          <a:blip r:embed="rId2"/>
          <a:stretch>
            <a:fillRect/>
          </a:stretch>
        </p:blipFill>
        <p:spPr>
          <a:xfrm>
            <a:off x="8120400" y="1143841"/>
            <a:ext cx="2888259" cy="2085505"/>
          </a:xfrm>
          <a:prstGeom prst="rect">
            <a:avLst/>
          </a:prstGeom>
        </p:spPr>
      </p:pic>
      <p:sp>
        <p:nvSpPr>
          <p:cNvPr id="7" name="Rectangle 6"/>
          <p:cNvSpPr/>
          <p:nvPr/>
        </p:nvSpPr>
        <p:spPr>
          <a:xfrm>
            <a:off x="2486817" y="6332816"/>
            <a:ext cx="3453189" cy="369332"/>
          </a:xfrm>
          <a:prstGeom prst="rect">
            <a:avLst/>
          </a:prstGeom>
        </p:spPr>
        <p:txBody>
          <a:bodyPr wrap="none">
            <a:spAutoFit/>
          </a:bodyPr>
          <a:lstStyle/>
          <a:p>
            <a:r>
              <a:rPr lang="en-US" dirty="0"/>
              <a:t>N </a:t>
            </a:r>
            <a:r>
              <a:rPr lang="en-US" dirty="0" err="1"/>
              <a:t>Engl</a:t>
            </a:r>
            <a:r>
              <a:rPr lang="en-US" dirty="0"/>
              <a:t> J Med 2021; 384:2081-2091</a:t>
            </a:r>
          </a:p>
        </p:txBody>
      </p:sp>
      <p:pic>
        <p:nvPicPr>
          <p:cNvPr id="8" name="Picture 7"/>
          <p:cNvPicPr>
            <a:picLocks noChangeAspect="1"/>
          </p:cNvPicPr>
          <p:nvPr/>
        </p:nvPicPr>
        <p:blipFill>
          <a:blip r:embed="rId3"/>
          <a:stretch>
            <a:fillRect/>
          </a:stretch>
        </p:blipFill>
        <p:spPr>
          <a:xfrm>
            <a:off x="8120400" y="3996469"/>
            <a:ext cx="3233400" cy="2151681"/>
          </a:xfrm>
          <a:prstGeom prst="rect">
            <a:avLst/>
          </a:prstGeom>
        </p:spPr>
      </p:pic>
    </p:spTree>
    <p:extLst>
      <p:ext uri="{BB962C8B-B14F-4D97-AF65-F5344CB8AC3E}">
        <p14:creationId xmlns:p14="http://schemas.microsoft.com/office/powerpoint/2010/main" val="4067133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procedures</a:t>
            </a:r>
          </a:p>
        </p:txBody>
      </p:sp>
      <p:sp>
        <p:nvSpPr>
          <p:cNvPr id="3" name="Content Placeholder 2"/>
          <p:cNvSpPr>
            <a:spLocks noGrp="1"/>
          </p:cNvSpPr>
          <p:nvPr>
            <p:ph idx="1"/>
          </p:nvPr>
        </p:nvSpPr>
        <p:spPr>
          <a:xfrm>
            <a:off x="838200" y="1825625"/>
            <a:ext cx="6109447" cy="4351338"/>
          </a:xfrm>
        </p:spPr>
        <p:txBody>
          <a:bodyPr>
            <a:normAutofit/>
          </a:bodyPr>
          <a:lstStyle/>
          <a:p>
            <a:r>
              <a:rPr lang="en-US" dirty="0"/>
              <a:t>Pericardial window for pericardial effusions</a:t>
            </a:r>
          </a:p>
        </p:txBody>
      </p:sp>
      <p:pic>
        <p:nvPicPr>
          <p:cNvPr id="5" name="Picture 4"/>
          <p:cNvPicPr>
            <a:picLocks noChangeAspect="1"/>
          </p:cNvPicPr>
          <p:nvPr/>
        </p:nvPicPr>
        <p:blipFill>
          <a:blip r:embed="rId2"/>
          <a:stretch>
            <a:fillRect/>
          </a:stretch>
        </p:blipFill>
        <p:spPr>
          <a:xfrm>
            <a:off x="6705600" y="1522038"/>
            <a:ext cx="4657164" cy="2619655"/>
          </a:xfrm>
          <a:prstGeom prst="rect">
            <a:avLst/>
          </a:prstGeom>
        </p:spPr>
      </p:pic>
    </p:spTree>
    <p:extLst>
      <p:ext uri="{BB962C8B-B14F-4D97-AF65-F5344CB8AC3E}">
        <p14:creationId xmlns:p14="http://schemas.microsoft.com/office/powerpoint/2010/main" val="1260611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procedures</a:t>
            </a:r>
          </a:p>
        </p:txBody>
      </p:sp>
      <p:sp>
        <p:nvSpPr>
          <p:cNvPr id="3" name="Content Placeholder 2"/>
          <p:cNvSpPr>
            <a:spLocks noGrp="1"/>
          </p:cNvSpPr>
          <p:nvPr>
            <p:ph idx="1"/>
          </p:nvPr>
        </p:nvSpPr>
        <p:spPr>
          <a:xfrm>
            <a:off x="838200" y="1825625"/>
            <a:ext cx="6109447" cy="4351338"/>
          </a:xfrm>
        </p:spPr>
        <p:txBody>
          <a:bodyPr>
            <a:normAutofit/>
          </a:bodyPr>
          <a:lstStyle/>
          <a:p>
            <a:r>
              <a:rPr lang="en-US" dirty="0"/>
              <a:t>Diaphragmatic Plications for </a:t>
            </a:r>
            <a:r>
              <a:rPr lang="en-US" dirty="0" err="1"/>
              <a:t>eventration</a:t>
            </a:r>
            <a:endParaRPr lang="en-US" dirty="0"/>
          </a:p>
        </p:txBody>
      </p:sp>
      <p:pic>
        <p:nvPicPr>
          <p:cNvPr id="5" name="Picture 4"/>
          <p:cNvPicPr>
            <a:picLocks noChangeAspect="1"/>
          </p:cNvPicPr>
          <p:nvPr/>
        </p:nvPicPr>
        <p:blipFill>
          <a:blip r:embed="rId2"/>
          <a:stretch>
            <a:fillRect/>
          </a:stretch>
        </p:blipFill>
        <p:spPr>
          <a:xfrm>
            <a:off x="7447149" y="877512"/>
            <a:ext cx="2091298" cy="1896225"/>
          </a:xfrm>
          <a:prstGeom prst="rect">
            <a:avLst/>
          </a:prstGeom>
        </p:spPr>
      </p:pic>
      <p:pic>
        <p:nvPicPr>
          <p:cNvPr id="6" name="Picture 5"/>
          <p:cNvPicPr>
            <a:picLocks noChangeAspect="1"/>
          </p:cNvPicPr>
          <p:nvPr/>
        </p:nvPicPr>
        <p:blipFill>
          <a:blip r:embed="rId3"/>
          <a:stretch>
            <a:fillRect/>
          </a:stretch>
        </p:blipFill>
        <p:spPr>
          <a:xfrm>
            <a:off x="6722547" y="3249939"/>
            <a:ext cx="3757194" cy="2578738"/>
          </a:xfrm>
          <a:prstGeom prst="rect">
            <a:avLst/>
          </a:prstGeom>
        </p:spPr>
      </p:pic>
    </p:spTree>
    <p:extLst>
      <p:ext uri="{BB962C8B-B14F-4D97-AF65-F5344CB8AC3E}">
        <p14:creationId xmlns:p14="http://schemas.microsoft.com/office/powerpoint/2010/main" val="133261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procedures</a:t>
            </a:r>
          </a:p>
        </p:txBody>
      </p:sp>
      <p:sp>
        <p:nvSpPr>
          <p:cNvPr id="3" name="Content Placeholder 2"/>
          <p:cNvSpPr>
            <a:spLocks noGrp="1"/>
          </p:cNvSpPr>
          <p:nvPr>
            <p:ph idx="1"/>
          </p:nvPr>
        </p:nvSpPr>
        <p:spPr>
          <a:xfrm>
            <a:off x="838200" y="1825625"/>
            <a:ext cx="6109447" cy="4351338"/>
          </a:xfrm>
        </p:spPr>
        <p:txBody>
          <a:bodyPr>
            <a:normAutofit fontScale="70000" lnSpcReduction="20000"/>
          </a:bodyPr>
          <a:lstStyle/>
          <a:p>
            <a:pPr marL="0" indent="0">
              <a:buNone/>
            </a:pPr>
            <a:r>
              <a:rPr lang="en-US" dirty="0" err="1"/>
              <a:t>Thymectomy</a:t>
            </a:r>
            <a:r>
              <a:rPr lang="en-US" dirty="0"/>
              <a:t> with or without </a:t>
            </a:r>
            <a:r>
              <a:rPr lang="en-US" dirty="0" err="1"/>
              <a:t>thymoma</a:t>
            </a:r>
            <a:endParaRPr lang="en-US" dirty="0"/>
          </a:p>
          <a:p>
            <a:r>
              <a:rPr lang="en-US" dirty="0"/>
              <a:t>126 patients </a:t>
            </a:r>
            <a:r>
              <a:rPr lang="en-US" dirty="0" err="1"/>
              <a:t>thymectomy</a:t>
            </a:r>
            <a:r>
              <a:rPr lang="en-US" dirty="0"/>
              <a:t> </a:t>
            </a:r>
          </a:p>
          <a:p>
            <a:r>
              <a:rPr lang="en-US" dirty="0"/>
              <a:t>Lower Quantitative Myasthenia Gravis score over a 3-year period than those who received prednisone alone (6.15 vs. 8.99, P&lt;0.001); </a:t>
            </a:r>
          </a:p>
          <a:p>
            <a:r>
              <a:rPr lang="en-US" dirty="0"/>
              <a:t>patients in the </a:t>
            </a:r>
            <a:r>
              <a:rPr lang="en-US" dirty="0" err="1"/>
              <a:t>thymectomy</a:t>
            </a:r>
            <a:r>
              <a:rPr lang="en-US" dirty="0"/>
              <a:t> group also had a lower average requirement for alternate-day prednisone (32 mg vs. 54 mg, P&lt;0.001). </a:t>
            </a:r>
          </a:p>
          <a:p>
            <a:r>
              <a:rPr lang="en-US" dirty="0"/>
              <a:t>Fewer patients in the </a:t>
            </a:r>
            <a:r>
              <a:rPr lang="en-US" dirty="0" err="1"/>
              <a:t>thymectomy</a:t>
            </a:r>
            <a:r>
              <a:rPr lang="en-US" dirty="0"/>
              <a:t> group than in the prednisone-only group required immunosuppression with azathioprine (17% vs. 48%, P&lt;0.001) or were hospitalized for exacerbations (9% vs. 37%, P&lt;0.001). </a:t>
            </a:r>
          </a:p>
          <a:p>
            <a:r>
              <a:rPr lang="en-US" dirty="0" err="1"/>
              <a:t>thymectomy</a:t>
            </a:r>
            <a:r>
              <a:rPr lang="en-US" dirty="0"/>
              <a:t> group had fewer treatment-associated symptoms related to immunosuppressive medications (P&lt;0.001) and lower distress levels related to symptoms (P=0.003).</a:t>
            </a:r>
          </a:p>
        </p:txBody>
      </p:sp>
      <p:pic>
        <p:nvPicPr>
          <p:cNvPr id="5" name="Picture 4"/>
          <p:cNvPicPr>
            <a:picLocks noChangeAspect="1"/>
          </p:cNvPicPr>
          <p:nvPr/>
        </p:nvPicPr>
        <p:blipFill>
          <a:blip r:embed="rId2"/>
          <a:stretch>
            <a:fillRect/>
          </a:stretch>
        </p:blipFill>
        <p:spPr>
          <a:xfrm>
            <a:off x="6947646" y="1825625"/>
            <a:ext cx="3039035" cy="2296945"/>
          </a:xfrm>
          <a:prstGeom prst="rect">
            <a:avLst/>
          </a:prstGeom>
        </p:spPr>
      </p:pic>
      <p:sp>
        <p:nvSpPr>
          <p:cNvPr id="6" name="Rectangle 5"/>
          <p:cNvSpPr/>
          <p:nvPr/>
        </p:nvSpPr>
        <p:spPr>
          <a:xfrm>
            <a:off x="2268071" y="5992297"/>
            <a:ext cx="6096000" cy="369332"/>
          </a:xfrm>
          <a:prstGeom prst="rect">
            <a:avLst/>
          </a:prstGeom>
        </p:spPr>
        <p:txBody>
          <a:bodyPr>
            <a:spAutoFit/>
          </a:bodyPr>
          <a:lstStyle/>
          <a:p>
            <a:r>
              <a:rPr lang="en-US" dirty="0"/>
              <a:t>August 11, 2016 N </a:t>
            </a:r>
            <a:r>
              <a:rPr lang="en-US" dirty="0" err="1"/>
              <a:t>Engl</a:t>
            </a:r>
            <a:r>
              <a:rPr lang="en-US" dirty="0"/>
              <a:t> J Med 2016; 375:511-522</a:t>
            </a:r>
          </a:p>
        </p:txBody>
      </p:sp>
    </p:spTree>
    <p:extLst>
      <p:ext uri="{BB962C8B-B14F-4D97-AF65-F5344CB8AC3E}">
        <p14:creationId xmlns:p14="http://schemas.microsoft.com/office/powerpoint/2010/main" val="2091678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931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4C6F-CF8B-669D-ECB4-A59A20BAD084}"/>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6A25D7CF-5895-C50D-51EB-714BA861DD15}"/>
              </a:ext>
            </a:extLst>
          </p:cNvPr>
          <p:cNvSpPr>
            <a:spLocks noGrp="1"/>
          </p:cNvSpPr>
          <p:nvPr>
            <p:ph idx="1"/>
          </p:nvPr>
        </p:nvSpPr>
        <p:spPr/>
        <p:txBody>
          <a:bodyPr/>
          <a:lstStyle/>
          <a:p>
            <a:r>
              <a:rPr lang="en-US" dirty="0"/>
              <a:t>1. Recognize common thoracic surgical ailments</a:t>
            </a:r>
          </a:p>
          <a:p>
            <a:r>
              <a:rPr lang="en-US" dirty="0"/>
              <a:t>2. Understand treatment strategies</a:t>
            </a:r>
          </a:p>
          <a:p>
            <a:r>
              <a:rPr lang="en-US" dirty="0"/>
              <a:t>3. Familiarization of when to refer patients to thoracic surgeon</a:t>
            </a:r>
          </a:p>
          <a:p>
            <a:r>
              <a:rPr lang="en-US" dirty="0"/>
              <a:t>4. Understand the postoperative need of patients</a:t>
            </a:r>
          </a:p>
        </p:txBody>
      </p:sp>
    </p:spTree>
    <p:extLst>
      <p:ext uri="{BB962C8B-B14F-4D97-AF65-F5344CB8AC3E}">
        <p14:creationId xmlns:p14="http://schemas.microsoft.com/office/powerpoint/2010/main" val="68566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1D74-D569-B958-0ABD-B3303CDC47C5}"/>
              </a:ext>
            </a:extLst>
          </p:cNvPr>
          <p:cNvSpPr>
            <a:spLocks noGrp="1"/>
          </p:cNvSpPr>
          <p:nvPr>
            <p:ph type="title"/>
          </p:nvPr>
        </p:nvSpPr>
        <p:spPr/>
        <p:txBody>
          <a:bodyPr/>
          <a:lstStyle/>
          <a:p>
            <a:r>
              <a:rPr lang="en-US" dirty="0"/>
              <a:t>Common Thoracic Surgical Ailments for the Primary Care Physician</a:t>
            </a:r>
          </a:p>
        </p:txBody>
      </p:sp>
      <p:sp>
        <p:nvSpPr>
          <p:cNvPr id="3" name="Content Placeholder 2">
            <a:extLst>
              <a:ext uri="{FF2B5EF4-FFF2-40B4-BE49-F238E27FC236}">
                <a16:creationId xmlns:a16="http://schemas.microsoft.com/office/drawing/2014/main" id="{CA720319-1D62-BC2F-742A-112032650FFD}"/>
              </a:ext>
            </a:extLst>
          </p:cNvPr>
          <p:cNvSpPr>
            <a:spLocks noGrp="1"/>
          </p:cNvSpPr>
          <p:nvPr>
            <p:ph idx="1"/>
          </p:nvPr>
        </p:nvSpPr>
        <p:spPr>
          <a:xfrm>
            <a:off x="838200" y="2039809"/>
            <a:ext cx="10515600" cy="4351338"/>
          </a:xfrm>
        </p:spPr>
        <p:txBody>
          <a:bodyPr/>
          <a:lstStyle/>
          <a:p>
            <a:r>
              <a:rPr lang="en-US" dirty="0"/>
              <a:t>Spontaneous Pneumothorax</a:t>
            </a:r>
          </a:p>
          <a:p>
            <a:endParaRPr lang="en-US" dirty="0"/>
          </a:p>
          <a:p>
            <a:r>
              <a:rPr lang="en-US" dirty="0"/>
              <a:t>Empyema</a:t>
            </a:r>
          </a:p>
          <a:p>
            <a:endParaRPr lang="en-US" dirty="0"/>
          </a:p>
          <a:p>
            <a:r>
              <a:rPr lang="en-US" dirty="0"/>
              <a:t>Solitary Lung Nodule</a:t>
            </a:r>
          </a:p>
          <a:p>
            <a:endParaRPr lang="en-US" dirty="0"/>
          </a:p>
          <a:p>
            <a:r>
              <a:rPr lang="en-US" dirty="0"/>
              <a:t>Other procedures</a:t>
            </a:r>
          </a:p>
          <a:p>
            <a:endParaRPr lang="en-US" dirty="0"/>
          </a:p>
        </p:txBody>
      </p:sp>
    </p:spTree>
    <p:extLst>
      <p:ext uri="{BB962C8B-B14F-4D97-AF65-F5344CB8AC3E}">
        <p14:creationId xmlns:p14="http://schemas.microsoft.com/office/powerpoint/2010/main" val="166895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6667-E6A4-CDCA-91B8-58913E8CD815}"/>
              </a:ext>
            </a:extLst>
          </p:cNvPr>
          <p:cNvSpPr>
            <a:spLocks noGrp="1"/>
          </p:cNvSpPr>
          <p:nvPr>
            <p:ph type="title"/>
          </p:nvPr>
        </p:nvSpPr>
        <p:spPr/>
        <p:txBody>
          <a:bodyPr/>
          <a:lstStyle/>
          <a:p>
            <a:r>
              <a:rPr lang="en-US" dirty="0"/>
              <a:t>Spontaneous Pneumothorax</a:t>
            </a:r>
          </a:p>
        </p:txBody>
      </p:sp>
      <p:sp>
        <p:nvSpPr>
          <p:cNvPr id="3" name="Content Placeholder 2">
            <a:extLst>
              <a:ext uri="{FF2B5EF4-FFF2-40B4-BE49-F238E27FC236}">
                <a16:creationId xmlns:a16="http://schemas.microsoft.com/office/drawing/2014/main" id="{86976464-BB78-612E-67CF-786EEB1F5188}"/>
              </a:ext>
            </a:extLst>
          </p:cNvPr>
          <p:cNvSpPr>
            <a:spLocks noGrp="1"/>
          </p:cNvSpPr>
          <p:nvPr>
            <p:ph idx="1"/>
          </p:nvPr>
        </p:nvSpPr>
        <p:spPr>
          <a:xfrm>
            <a:off x="838200" y="1825625"/>
            <a:ext cx="6715897" cy="4351338"/>
          </a:xfrm>
        </p:spPr>
        <p:txBody>
          <a:bodyPr>
            <a:normAutofit/>
          </a:bodyPr>
          <a:lstStyle/>
          <a:p>
            <a:pPr marL="0" indent="0" algn="l">
              <a:buNone/>
            </a:pPr>
            <a:r>
              <a:rPr lang="en-US" b="0" i="0" dirty="0">
                <a:solidFill>
                  <a:srgbClr val="374151"/>
                </a:solidFill>
                <a:effectLst/>
                <a:latin typeface="Söhne"/>
              </a:rPr>
              <a:t>Tall, thin individuals, smokers, and those with underlying lung disease.</a:t>
            </a:r>
          </a:p>
          <a:p>
            <a:pPr marL="0" indent="0" algn="l">
              <a:buNone/>
            </a:pPr>
            <a:r>
              <a:rPr lang="en-US" b="0" i="0" dirty="0">
                <a:solidFill>
                  <a:srgbClr val="374151"/>
                </a:solidFill>
                <a:effectLst/>
                <a:latin typeface="Söhne"/>
              </a:rPr>
              <a:t>No antecedent trauma</a:t>
            </a:r>
          </a:p>
          <a:p>
            <a:pPr marL="0" indent="0" algn="l">
              <a:buNone/>
            </a:pPr>
            <a:r>
              <a:rPr lang="en-US" dirty="0">
                <a:solidFill>
                  <a:srgbClr val="374151"/>
                </a:solidFill>
                <a:latin typeface="Söhne"/>
              </a:rPr>
              <a:t>Forceful inhalation with tobacco or drugs.</a:t>
            </a:r>
            <a:endParaRPr lang="en-US" b="0" i="0" dirty="0">
              <a:solidFill>
                <a:srgbClr val="374151"/>
              </a:solidFill>
              <a:effectLst/>
              <a:latin typeface="Söhne"/>
            </a:endParaRPr>
          </a:p>
          <a:p>
            <a:pPr marL="0" indent="0" algn="l">
              <a:buNone/>
            </a:pPr>
            <a:endParaRPr lang="en-US" b="0" i="0" dirty="0">
              <a:solidFill>
                <a:srgbClr val="374151"/>
              </a:solidFill>
              <a:effectLst/>
              <a:latin typeface="Söhne"/>
            </a:endParaRPr>
          </a:p>
          <a:p>
            <a:pPr marL="0" indent="0" algn="l">
              <a:buNone/>
            </a:pPr>
            <a:r>
              <a:rPr lang="en-US" dirty="0">
                <a:solidFill>
                  <a:srgbClr val="374151"/>
                </a:solidFill>
                <a:latin typeface="Söhne"/>
              </a:rPr>
              <a:t>The presentation is frequently that of pleuritic chest pain with associated cough. </a:t>
            </a:r>
          </a:p>
          <a:p>
            <a:pPr marL="0" indent="0" algn="l">
              <a:buNone/>
            </a:pPr>
            <a:r>
              <a:rPr lang="en-US" dirty="0">
                <a:solidFill>
                  <a:srgbClr val="374151"/>
                </a:solidFill>
                <a:latin typeface="Söhne"/>
              </a:rPr>
              <a:t>Diminished breaths sound on exam is not always reliable.</a:t>
            </a:r>
          </a:p>
          <a:p>
            <a:pPr marL="0" indent="0" algn="l">
              <a:buNone/>
            </a:pPr>
            <a:endParaRPr lang="en-US" dirty="0">
              <a:solidFill>
                <a:srgbClr val="374151"/>
              </a:solidFill>
              <a:latin typeface="Söhne"/>
            </a:endParaRPr>
          </a:p>
          <a:p>
            <a:pPr marL="0" indent="0" algn="l">
              <a:buNone/>
            </a:pPr>
            <a:endParaRPr lang="en-US" dirty="0">
              <a:solidFill>
                <a:srgbClr val="374151"/>
              </a:solidFill>
              <a:latin typeface="Söhne"/>
            </a:endParaRPr>
          </a:p>
          <a:p>
            <a:endParaRPr lang="en-US" dirty="0"/>
          </a:p>
        </p:txBody>
      </p:sp>
      <p:pic>
        <p:nvPicPr>
          <p:cNvPr id="4" name="Picture 3"/>
          <p:cNvPicPr>
            <a:picLocks noChangeAspect="1"/>
          </p:cNvPicPr>
          <p:nvPr/>
        </p:nvPicPr>
        <p:blipFill>
          <a:blip r:embed="rId2"/>
          <a:stretch>
            <a:fillRect/>
          </a:stretch>
        </p:blipFill>
        <p:spPr>
          <a:xfrm>
            <a:off x="7755504" y="1520825"/>
            <a:ext cx="4120579" cy="3578397"/>
          </a:xfrm>
          <a:prstGeom prst="rect">
            <a:avLst/>
          </a:prstGeom>
        </p:spPr>
      </p:pic>
    </p:spTree>
    <p:extLst>
      <p:ext uri="{BB962C8B-B14F-4D97-AF65-F5344CB8AC3E}">
        <p14:creationId xmlns:p14="http://schemas.microsoft.com/office/powerpoint/2010/main" val="115135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FAA705-E7BB-00DD-8E0F-556AAA2E5F52}"/>
              </a:ext>
            </a:extLst>
          </p:cNvPr>
          <p:cNvPicPr>
            <a:picLocks noChangeAspect="1"/>
          </p:cNvPicPr>
          <p:nvPr/>
        </p:nvPicPr>
        <p:blipFill>
          <a:blip r:embed="rId2"/>
          <a:stretch>
            <a:fillRect/>
          </a:stretch>
        </p:blipFill>
        <p:spPr>
          <a:xfrm>
            <a:off x="7438768" y="406190"/>
            <a:ext cx="2990336" cy="3215415"/>
          </a:xfrm>
          <a:prstGeom prst="rect">
            <a:avLst/>
          </a:prstGeom>
        </p:spPr>
      </p:pic>
      <p:sp>
        <p:nvSpPr>
          <p:cNvPr id="5" name="TextBox 4"/>
          <p:cNvSpPr txBox="1"/>
          <p:nvPr/>
        </p:nvSpPr>
        <p:spPr>
          <a:xfrm>
            <a:off x="691978" y="848497"/>
            <a:ext cx="5280453" cy="3693319"/>
          </a:xfrm>
          <a:prstGeom prst="rect">
            <a:avLst/>
          </a:prstGeom>
          <a:noFill/>
        </p:spPr>
        <p:txBody>
          <a:bodyPr wrap="square" rtlCol="0">
            <a:spAutoFit/>
          </a:bodyPr>
          <a:lstStyle/>
          <a:p>
            <a:r>
              <a:rPr lang="en-US" dirty="0"/>
              <a:t>Initial management is supplemental O2 </a:t>
            </a:r>
          </a:p>
          <a:p>
            <a:r>
              <a:rPr lang="en-US" dirty="0"/>
              <a:t>Chest tube </a:t>
            </a:r>
          </a:p>
          <a:p>
            <a:r>
              <a:rPr lang="en-US" dirty="0"/>
              <a:t>	&gt;25% volume loss</a:t>
            </a:r>
          </a:p>
          <a:p>
            <a:r>
              <a:rPr lang="en-US" dirty="0"/>
              <a:t>	Severe emphysematous disease</a:t>
            </a:r>
          </a:p>
          <a:p>
            <a:r>
              <a:rPr lang="en-US" dirty="0"/>
              <a:t>	hypoxia</a:t>
            </a:r>
          </a:p>
          <a:p>
            <a:r>
              <a:rPr lang="en-US" dirty="0"/>
              <a:t>	severe shortness of breath</a:t>
            </a:r>
          </a:p>
          <a:p>
            <a:r>
              <a:rPr lang="en-US" dirty="0"/>
              <a:t>	</a:t>
            </a:r>
          </a:p>
          <a:p>
            <a:r>
              <a:rPr lang="en-US" dirty="0"/>
              <a:t>Those with bullous emphysema will more likely require VATs </a:t>
            </a:r>
            <a:r>
              <a:rPr lang="en-US" dirty="0" err="1"/>
              <a:t>pleurodesis</a:t>
            </a:r>
            <a:endParaRPr lang="en-US" dirty="0"/>
          </a:p>
          <a:p>
            <a:endParaRPr lang="en-US" dirty="0"/>
          </a:p>
          <a:p>
            <a:r>
              <a:rPr lang="en-US" dirty="0"/>
              <a:t>CT for those with suspected underlying disease or prior to VATs to help with localization of bullae.</a:t>
            </a:r>
          </a:p>
          <a:p>
            <a:endParaRPr lang="en-US" dirty="0"/>
          </a:p>
        </p:txBody>
      </p:sp>
      <p:pic>
        <p:nvPicPr>
          <p:cNvPr id="6" name="Picture 5"/>
          <p:cNvPicPr>
            <a:picLocks noChangeAspect="1"/>
          </p:cNvPicPr>
          <p:nvPr/>
        </p:nvPicPr>
        <p:blipFill>
          <a:blip r:embed="rId3"/>
          <a:stretch>
            <a:fillRect/>
          </a:stretch>
        </p:blipFill>
        <p:spPr>
          <a:xfrm>
            <a:off x="7438768" y="3406018"/>
            <a:ext cx="2987037" cy="2987037"/>
          </a:xfrm>
          <a:prstGeom prst="rect">
            <a:avLst/>
          </a:prstGeom>
        </p:spPr>
      </p:pic>
    </p:spTree>
    <p:extLst>
      <p:ext uri="{BB962C8B-B14F-4D97-AF65-F5344CB8AC3E}">
        <p14:creationId xmlns:p14="http://schemas.microsoft.com/office/powerpoint/2010/main" val="259703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7584-876C-F9A8-75CB-10D37D5DEB83}"/>
              </a:ext>
            </a:extLst>
          </p:cNvPr>
          <p:cNvSpPr>
            <a:spLocks noGrp="1"/>
          </p:cNvSpPr>
          <p:nvPr>
            <p:ph type="title"/>
          </p:nvPr>
        </p:nvSpPr>
        <p:spPr/>
        <p:txBody>
          <a:bodyPr/>
          <a:lstStyle/>
          <a:p>
            <a:r>
              <a:rPr lang="en-US" dirty="0"/>
              <a:t>Genetic predisposition</a:t>
            </a:r>
          </a:p>
        </p:txBody>
      </p:sp>
      <p:sp>
        <p:nvSpPr>
          <p:cNvPr id="3" name="Content Placeholder 2">
            <a:extLst>
              <a:ext uri="{FF2B5EF4-FFF2-40B4-BE49-F238E27FC236}">
                <a16:creationId xmlns:a16="http://schemas.microsoft.com/office/drawing/2014/main" id="{AE4B4BDD-C3AB-3B8B-D2B2-EF740B2091B0}"/>
              </a:ext>
            </a:extLst>
          </p:cNvPr>
          <p:cNvSpPr>
            <a:spLocks noGrp="1"/>
          </p:cNvSpPr>
          <p:nvPr>
            <p:ph idx="1"/>
          </p:nvPr>
        </p:nvSpPr>
        <p:spPr/>
        <p:txBody>
          <a:bodyPr>
            <a:normAutofit fontScale="92500" lnSpcReduction="10000"/>
          </a:bodyPr>
          <a:lstStyle/>
          <a:p>
            <a:r>
              <a:rPr lang="en-US" dirty="0" err="1"/>
              <a:t>Marfan</a:t>
            </a:r>
            <a:r>
              <a:rPr lang="en-US" dirty="0"/>
              <a:t> syndrome </a:t>
            </a:r>
          </a:p>
          <a:p>
            <a:endParaRPr lang="en-US" dirty="0"/>
          </a:p>
          <a:p>
            <a:r>
              <a:rPr lang="en-US" dirty="0"/>
              <a:t>Ehlers-</a:t>
            </a:r>
            <a:r>
              <a:rPr lang="en-US" dirty="0" err="1"/>
              <a:t>Danlos</a:t>
            </a:r>
            <a:r>
              <a:rPr lang="en-US" dirty="0"/>
              <a:t> syndrome</a:t>
            </a:r>
          </a:p>
          <a:p>
            <a:endParaRPr lang="en-US" dirty="0"/>
          </a:p>
          <a:p>
            <a:r>
              <a:rPr lang="en-US" dirty="0"/>
              <a:t>FLCN gene mutation: </a:t>
            </a:r>
            <a:r>
              <a:rPr lang="en-US" dirty="0" err="1"/>
              <a:t>folliculin</a:t>
            </a:r>
            <a:r>
              <a:rPr lang="en-US" dirty="0"/>
              <a:t>, which is involved in the regulation of cell growth and division. </a:t>
            </a:r>
          </a:p>
          <a:p>
            <a:endParaRPr lang="en-US" dirty="0"/>
          </a:p>
          <a:p>
            <a:r>
              <a:rPr lang="en-US" dirty="0"/>
              <a:t>SERPINA1 gene mutation: lead to deficiency in alpha-1 antitrypsin</a:t>
            </a:r>
          </a:p>
          <a:p>
            <a:endParaRPr lang="en-US" dirty="0"/>
          </a:p>
          <a:p>
            <a:r>
              <a:rPr lang="en-US" dirty="0"/>
              <a:t>COL11A1 gene mutation: collagen type XI alpha 1 defects</a:t>
            </a:r>
          </a:p>
        </p:txBody>
      </p:sp>
    </p:spTree>
    <p:extLst>
      <p:ext uri="{BB962C8B-B14F-4D97-AF65-F5344CB8AC3E}">
        <p14:creationId xmlns:p14="http://schemas.microsoft.com/office/powerpoint/2010/main" val="4176530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8096" y="1276864"/>
            <a:ext cx="8056605" cy="5078313"/>
          </a:xfrm>
          <a:prstGeom prst="rect">
            <a:avLst/>
          </a:prstGeom>
          <a:noFill/>
        </p:spPr>
        <p:txBody>
          <a:bodyPr wrap="square" rtlCol="0">
            <a:spAutoFit/>
          </a:bodyPr>
          <a:lstStyle/>
          <a:p>
            <a:r>
              <a:rPr lang="en-US" dirty="0"/>
              <a:t>Following chest tube placement.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British Society of Thoracic Surgery:</a:t>
            </a:r>
          </a:p>
          <a:p>
            <a:endParaRPr lang="en-US" dirty="0"/>
          </a:p>
          <a:p>
            <a:r>
              <a:rPr lang="en-US" dirty="0"/>
              <a:t>4 year recurrence rate after treatment with chest tube is 54%.</a:t>
            </a:r>
          </a:p>
          <a:p>
            <a:r>
              <a:rPr lang="en-US" dirty="0"/>
              <a:t>94.4% recur within the first  6 months.</a:t>
            </a:r>
          </a:p>
          <a:p>
            <a:endParaRPr lang="en-US" dirty="0"/>
          </a:p>
        </p:txBody>
      </p:sp>
      <p:sp>
        <p:nvSpPr>
          <p:cNvPr id="4" name="TextBox 3"/>
          <p:cNvSpPr txBox="1"/>
          <p:nvPr/>
        </p:nvSpPr>
        <p:spPr>
          <a:xfrm>
            <a:off x="1458096" y="370703"/>
            <a:ext cx="7578812" cy="646331"/>
          </a:xfrm>
          <a:prstGeom prst="rect">
            <a:avLst/>
          </a:prstGeom>
          <a:noFill/>
        </p:spPr>
        <p:txBody>
          <a:bodyPr wrap="square" rtlCol="0">
            <a:spAutoFit/>
          </a:bodyPr>
          <a:lstStyle/>
          <a:p>
            <a:r>
              <a:rPr lang="en-US" sz="3600" dirty="0"/>
              <a:t>Chest tube management.</a:t>
            </a:r>
          </a:p>
        </p:txBody>
      </p:sp>
      <p:pic>
        <p:nvPicPr>
          <p:cNvPr id="5" name="Picture 4" descr="Chart&#10;&#10;Description automatically generated">
            <a:extLst>
              <a:ext uri="{FF2B5EF4-FFF2-40B4-BE49-F238E27FC236}">
                <a16:creationId xmlns:a16="http://schemas.microsoft.com/office/drawing/2014/main" id="{77E051AC-C2C8-A295-A491-737E53E1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826" y="1276864"/>
            <a:ext cx="2627291" cy="3563330"/>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ED2958B5-CE21-213E-B66E-486E790AC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117" y="2383321"/>
            <a:ext cx="3389481" cy="1118984"/>
          </a:xfrm>
          <a:prstGeom prst="rect">
            <a:avLst/>
          </a:prstGeom>
        </p:spPr>
      </p:pic>
      <p:pic>
        <p:nvPicPr>
          <p:cNvPr id="9" name="Picture 8" descr="Diagram&#10;&#10;Description automatically generated">
            <a:extLst>
              <a:ext uri="{FF2B5EF4-FFF2-40B4-BE49-F238E27FC236}">
                <a16:creationId xmlns:a16="http://schemas.microsoft.com/office/drawing/2014/main" id="{BBF378B0-DDE8-10CF-882D-9D01C0276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5355" y="1639031"/>
            <a:ext cx="2299939" cy="2899391"/>
          </a:xfrm>
          <a:prstGeom prst="rect">
            <a:avLst/>
          </a:prstGeom>
        </p:spPr>
      </p:pic>
    </p:spTree>
    <p:extLst>
      <p:ext uri="{BB962C8B-B14F-4D97-AF65-F5344CB8AC3E}">
        <p14:creationId xmlns:p14="http://schemas.microsoft.com/office/powerpoint/2010/main" val="124315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7620-5FDF-02A4-961B-4BB4AC7213CD}"/>
              </a:ext>
            </a:extLst>
          </p:cNvPr>
          <p:cNvSpPr>
            <a:spLocks noGrp="1"/>
          </p:cNvSpPr>
          <p:nvPr>
            <p:ph type="title"/>
          </p:nvPr>
        </p:nvSpPr>
        <p:spPr/>
        <p:txBody>
          <a:bodyPr/>
          <a:lstStyle/>
          <a:p>
            <a:r>
              <a:rPr lang="en-US" dirty="0"/>
              <a:t>VATS pleurodesis</a:t>
            </a:r>
          </a:p>
        </p:txBody>
      </p:sp>
      <p:pic>
        <p:nvPicPr>
          <p:cNvPr id="4" name="Content Placeholder 3">
            <a:extLst>
              <a:ext uri="{FF2B5EF4-FFF2-40B4-BE49-F238E27FC236}">
                <a16:creationId xmlns:a16="http://schemas.microsoft.com/office/drawing/2014/main" id="{8F543178-5C22-B81F-60EF-80F5EAD4D0B9}"/>
              </a:ext>
            </a:extLst>
          </p:cNvPr>
          <p:cNvPicPr>
            <a:picLocks noGrp="1" noChangeAspect="1"/>
          </p:cNvPicPr>
          <p:nvPr>
            <p:ph idx="1"/>
          </p:nvPr>
        </p:nvPicPr>
        <p:blipFill>
          <a:blip r:embed="rId2"/>
          <a:stretch>
            <a:fillRect/>
          </a:stretch>
        </p:blipFill>
        <p:spPr>
          <a:xfrm>
            <a:off x="966329" y="1473454"/>
            <a:ext cx="2550711" cy="2957438"/>
          </a:xfrm>
          <a:prstGeom prst="rect">
            <a:avLst/>
          </a:prstGeom>
        </p:spPr>
      </p:pic>
      <p:pic>
        <p:nvPicPr>
          <p:cNvPr id="5" name="Picture 4">
            <a:extLst>
              <a:ext uri="{FF2B5EF4-FFF2-40B4-BE49-F238E27FC236}">
                <a16:creationId xmlns:a16="http://schemas.microsoft.com/office/drawing/2014/main" id="{0097C466-A945-8DAC-764A-F597F1913791}"/>
              </a:ext>
            </a:extLst>
          </p:cNvPr>
          <p:cNvPicPr>
            <a:picLocks noChangeAspect="1"/>
          </p:cNvPicPr>
          <p:nvPr/>
        </p:nvPicPr>
        <p:blipFill>
          <a:blip r:embed="rId3"/>
          <a:stretch>
            <a:fillRect/>
          </a:stretch>
        </p:blipFill>
        <p:spPr>
          <a:xfrm>
            <a:off x="7886421" y="1690688"/>
            <a:ext cx="3706689" cy="1719221"/>
          </a:xfrm>
          <a:prstGeom prst="rect">
            <a:avLst/>
          </a:prstGeom>
        </p:spPr>
      </p:pic>
      <p:pic>
        <p:nvPicPr>
          <p:cNvPr id="6" name="Picture 5">
            <a:extLst>
              <a:ext uri="{FF2B5EF4-FFF2-40B4-BE49-F238E27FC236}">
                <a16:creationId xmlns:a16="http://schemas.microsoft.com/office/drawing/2014/main" id="{6FEF409F-DAF6-9112-E279-C6DF0A065E03}"/>
              </a:ext>
            </a:extLst>
          </p:cNvPr>
          <p:cNvPicPr>
            <a:picLocks noChangeAspect="1"/>
          </p:cNvPicPr>
          <p:nvPr/>
        </p:nvPicPr>
        <p:blipFill>
          <a:blip r:embed="rId4"/>
          <a:stretch>
            <a:fillRect/>
          </a:stretch>
        </p:blipFill>
        <p:spPr>
          <a:xfrm>
            <a:off x="2047525" y="4073461"/>
            <a:ext cx="3836448" cy="2572753"/>
          </a:xfrm>
          <a:prstGeom prst="rect">
            <a:avLst/>
          </a:prstGeom>
        </p:spPr>
      </p:pic>
      <p:pic>
        <p:nvPicPr>
          <p:cNvPr id="9" name="Picture 8">
            <a:extLst>
              <a:ext uri="{FF2B5EF4-FFF2-40B4-BE49-F238E27FC236}">
                <a16:creationId xmlns:a16="http://schemas.microsoft.com/office/drawing/2014/main" id="{C9A58AE9-0A78-E627-7CE9-F7AA1A0F231D}"/>
              </a:ext>
            </a:extLst>
          </p:cNvPr>
          <p:cNvPicPr>
            <a:picLocks noChangeAspect="1"/>
          </p:cNvPicPr>
          <p:nvPr/>
        </p:nvPicPr>
        <p:blipFill>
          <a:blip r:embed="rId5"/>
          <a:stretch>
            <a:fillRect/>
          </a:stretch>
        </p:blipFill>
        <p:spPr>
          <a:xfrm>
            <a:off x="6733843" y="4073461"/>
            <a:ext cx="4746958" cy="2725184"/>
          </a:xfrm>
          <a:prstGeom prst="rect">
            <a:avLst/>
          </a:prstGeom>
        </p:spPr>
      </p:pic>
      <p:pic>
        <p:nvPicPr>
          <p:cNvPr id="11" name="Picture 10" descr="A person with a stethoscope around their neck&#10;&#10;Description automatically generated with low confidence">
            <a:extLst>
              <a:ext uri="{FF2B5EF4-FFF2-40B4-BE49-F238E27FC236}">
                <a16:creationId xmlns:a16="http://schemas.microsoft.com/office/drawing/2014/main" id="{A54B4891-2F1F-3299-18DC-C25D81D5A3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709" y="1394746"/>
            <a:ext cx="3411312" cy="2369905"/>
          </a:xfrm>
          <a:prstGeom prst="rect">
            <a:avLst/>
          </a:prstGeom>
        </p:spPr>
      </p:pic>
    </p:spTree>
    <p:extLst>
      <p:ext uri="{BB962C8B-B14F-4D97-AF65-F5344CB8AC3E}">
        <p14:creationId xmlns:p14="http://schemas.microsoft.com/office/powerpoint/2010/main" val="4021319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1005</TotalTime>
  <Words>1242</Words>
  <Application>Microsoft Office PowerPoint</Application>
  <PresentationFormat>Widescreen</PresentationFormat>
  <Paragraphs>138</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Century Gothic</vt:lpstr>
      <vt:lpstr>Söhne</vt:lpstr>
      <vt:lpstr>Office Theme</vt:lpstr>
      <vt:lpstr>Video Assisted Thoracic Surgery: Common Conditions treated</vt:lpstr>
      <vt:lpstr>Disclosures</vt:lpstr>
      <vt:lpstr>Learning Objectives</vt:lpstr>
      <vt:lpstr>Common Thoracic Surgical Ailments for the Primary Care Physician</vt:lpstr>
      <vt:lpstr>Spontaneous Pneumothorax</vt:lpstr>
      <vt:lpstr>PowerPoint Presentation</vt:lpstr>
      <vt:lpstr>Genetic predisposition</vt:lpstr>
      <vt:lpstr>PowerPoint Presentation</vt:lpstr>
      <vt:lpstr>VATS pleurodesis</vt:lpstr>
      <vt:lpstr>PowerPoint Presentation</vt:lpstr>
      <vt:lpstr>Empyema</vt:lpstr>
      <vt:lpstr>Earlier intervention is easier</vt:lpstr>
      <vt:lpstr>Fibrinolytic therapy</vt:lpstr>
      <vt:lpstr>PowerPoint Presentation</vt:lpstr>
      <vt:lpstr>Solitary lung nodules</vt:lpstr>
      <vt:lpstr>Anatomy</vt:lpstr>
      <vt:lpstr>PowerPoint Presentation</vt:lpstr>
      <vt:lpstr>PowerPoint Presentation</vt:lpstr>
      <vt:lpstr>PowerPoint Presentation</vt:lpstr>
      <vt:lpstr>PowerPoint Presentation</vt:lpstr>
      <vt:lpstr>PowerPoint Presentation</vt:lpstr>
      <vt:lpstr>Other procedures</vt:lpstr>
      <vt:lpstr>Other procedures</vt:lpstr>
      <vt:lpstr>Other procedures</vt:lpstr>
      <vt:lpstr>Other procedures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Ailments in General Thoracic Surgery</dc:title>
  <dc:creator>Joss Fernandez</dc:creator>
  <cp:lastModifiedBy>Patrick Finney</cp:lastModifiedBy>
  <cp:revision>23</cp:revision>
  <dcterms:created xsi:type="dcterms:W3CDTF">2023-05-03T20:30:32Z</dcterms:created>
  <dcterms:modified xsi:type="dcterms:W3CDTF">2023-05-09T20:11:57Z</dcterms:modified>
</cp:coreProperties>
</file>